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9" r:id="rId4"/>
    <p:sldId id="263" r:id="rId5"/>
    <p:sldId id="262" r:id="rId6"/>
    <p:sldId id="258" r:id="rId7"/>
    <p:sldId id="264" r:id="rId8"/>
    <p:sldId id="265" r:id="rId9"/>
    <p:sldId id="301" r:id="rId10"/>
    <p:sldId id="289" r:id="rId11"/>
    <p:sldId id="295" r:id="rId12"/>
    <p:sldId id="267" r:id="rId13"/>
    <p:sldId id="268" r:id="rId14"/>
    <p:sldId id="269" r:id="rId15"/>
    <p:sldId id="296" r:id="rId16"/>
    <p:sldId id="270" r:id="rId17"/>
    <p:sldId id="271" r:id="rId18"/>
    <p:sldId id="274" r:id="rId19"/>
    <p:sldId id="277" r:id="rId20"/>
    <p:sldId id="272" r:id="rId21"/>
    <p:sldId id="306" r:id="rId22"/>
    <p:sldId id="273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302" r:id="rId39"/>
    <p:sldId id="293" r:id="rId40"/>
    <p:sldId id="294" r:id="rId41"/>
    <p:sldId id="297" r:id="rId42"/>
    <p:sldId id="303" r:id="rId43"/>
    <p:sldId id="298" r:id="rId44"/>
    <p:sldId id="304" r:id="rId45"/>
    <p:sldId id="299" r:id="rId46"/>
    <p:sldId id="305" r:id="rId47"/>
    <p:sldId id="300" r:id="rId48"/>
    <p:sldId id="260" r:id="rId49"/>
    <p:sldId id="261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5F0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8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54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26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64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4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9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85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7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67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95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69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6DAA3A0-B7D7-40F8-A036-2BC19684501A}" type="datetimeFigureOut">
              <a:rPr lang="cs-CZ" smtClean="0"/>
              <a:t>23.06.2023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4DB6849-AC44-4BCC-B628-3076EE44CF4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havica.cz/cz/tvorba/texty/metro_pro_krtky.htm" TargetMode="External"/><Relationship Id="rId2" Type="http://schemas.openxmlformats.org/officeDocument/2006/relationships/hyperlink" Target="https://cs.wikipedia.org/wiki/Jarom%C3%ADr_Nohavica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wayne_Johnson" TargetMode="External"/><Relationship Id="rId3" Type="http://schemas.openxmlformats.org/officeDocument/2006/relationships/hyperlink" Target="https://geology.com/world/world-map.shtml" TargetMode="External"/><Relationship Id="rId7" Type="http://schemas.openxmlformats.org/officeDocument/2006/relationships/hyperlink" Target="https://www.facebook.com/SylvesterStallone/photos/a.245021229220702/319616421761182/?type=3" TargetMode="External"/><Relationship Id="rId2" Type="http://schemas.openxmlformats.org/officeDocument/2006/relationships/hyperlink" Target="https://www.pinterest.com/pin/czech-republic-maps-facts--92232319876250119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ocks_and_sandals" TargetMode="External"/><Relationship Id="rId11" Type="http://schemas.openxmlformats.org/officeDocument/2006/relationships/hyperlink" Target="https://cdn3.emoji.gg/emojis/8006-nooooo.png" TargetMode="External"/><Relationship Id="rId5" Type="http://schemas.openxmlformats.org/officeDocument/2006/relationships/hyperlink" Target="https://images.genius.com/f5c0f3e1308ed40c78311b3a0029cb34.300x169x1.jpg" TargetMode="External"/><Relationship Id="rId10" Type="http://schemas.openxmlformats.org/officeDocument/2006/relationships/hyperlink" Target="https://www.cestanatalir.cz/wp-content/uploads/2021/04/rizek-1200x675.jpg" TargetMode="External"/><Relationship Id="rId4" Type="http://schemas.openxmlformats.org/officeDocument/2006/relationships/hyperlink" Target="https://www.facebook.com/charlesuniversityinprague/" TargetMode="External"/><Relationship Id="rId9" Type="http://schemas.openxmlformats.org/officeDocument/2006/relationships/hyperlink" Target="https://storage.kupi.cz/d/magazine-article/20579/larg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83493-2A65-75C7-A122-177501E98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language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F5C60F-03EA-E1B9-EDC8-9B7743A6F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11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347FD-868C-1350-69C1-F3D91C02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Čeština je lehká </a:t>
            </a:r>
            <a:r>
              <a:rPr lang="cs-CZ" i="1" dirty="0"/>
              <a:t>(Czech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easy</a:t>
            </a:r>
            <a:r>
              <a:rPr lang="cs-CZ" i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1B33FB-7152-39D3-4EA1-99C058C35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35120" cy="4023360"/>
          </a:xfrm>
        </p:spPr>
        <p:txBody>
          <a:bodyPr/>
          <a:lstStyle/>
          <a:p>
            <a:r>
              <a:rPr lang="cs-CZ" sz="2800" dirty="0"/>
              <a:t>Prosím!</a:t>
            </a:r>
          </a:p>
          <a:p>
            <a:r>
              <a:rPr lang="cs-CZ" sz="2800" dirty="0"/>
              <a:t>Děkuji!</a:t>
            </a:r>
          </a:p>
          <a:p>
            <a:r>
              <a:rPr lang="cs-CZ" sz="2800" dirty="0"/>
              <a:t>Prosím!</a:t>
            </a:r>
          </a:p>
          <a:p>
            <a:r>
              <a:rPr lang="cs-CZ" sz="2800" dirty="0"/>
              <a:t>Dolar</a:t>
            </a:r>
          </a:p>
          <a:p>
            <a:r>
              <a:rPr lang="cs-CZ" sz="2800" dirty="0"/>
              <a:t>Pistole</a:t>
            </a:r>
          </a:p>
          <a:p>
            <a:r>
              <a:rPr lang="cs-CZ" sz="2800" dirty="0"/>
              <a:t>Robot</a:t>
            </a:r>
          </a:p>
          <a:p>
            <a:r>
              <a:rPr lang="cs-CZ" sz="2800" dirty="0"/>
              <a:t>Most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49FCDB3-0C1B-3FA7-5635-50FCC4A447A5}"/>
              </a:ext>
            </a:extLst>
          </p:cNvPr>
          <p:cNvSpPr txBox="1">
            <a:spLocks/>
          </p:cNvSpPr>
          <p:nvPr/>
        </p:nvSpPr>
        <p:spPr>
          <a:xfrm>
            <a:off x="6126480" y="1845734"/>
            <a:ext cx="413512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/>
              <a:t>Please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Thank</a:t>
            </a:r>
            <a:r>
              <a:rPr lang="cs-CZ" sz="2800" dirty="0"/>
              <a:t> </a:t>
            </a:r>
            <a:r>
              <a:rPr lang="cs-CZ" sz="2800" dirty="0" err="1"/>
              <a:t>You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You‘re</a:t>
            </a:r>
            <a:r>
              <a:rPr lang="cs-CZ" sz="2800" dirty="0"/>
              <a:t> </a:t>
            </a:r>
            <a:r>
              <a:rPr lang="cs-CZ" sz="2800" dirty="0" err="1"/>
              <a:t>welcome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Dollar</a:t>
            </a:r>
            <a:endParaRPr lang="cs-CZ" sz="2800" dirty="0"/>
          </a:p>
          <a:p>
            <a:r>
              <a:rPr lang="cs-CZ" sz="2800" dirty="0"/>
              <a:t>Pistol, </a:t>
            </a:r>
            <a:r>
              <a:rPr lang="cs-CZ" sz="2800" dirty="0" err="1"/>
              <a:t>gun</a:t>
            </a:r>
            <a:endParaRPr lang="cs-CZ" sz="2800" dirty="0"/>
          </a:p>
          <a:p>
            <a:r>
              <a:rPr lang="cs-CZ" sz="2800" dirty="0"/>
              <a:t>Robot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347FD-868C-1350-69C1-F3D91C02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Čeština NENÍ lehká </a:t>
            </a:r>
            <a:r>
              <a:rPr lang="cs-CZ" i="1" dirty="0"/>
              <a:t>(Czech </a:t>
            </a:r>
            <a:r>
              <a:rPr lang="cs-CZ" i="1" dirty="0" err="1"/>
              <a:t>is</a:t>
            </a:r>
            <a:r>
              <a:rPr lang="cs-CZ" i="1" dirty="0"/>
              <a:t> NOT </a:t>
            </a:r>
            <a:r>
              <a:rPr lang="cs-CZ" i="1" dirty="0" err="1"/>
              <a:t>easy</a:t>
            </a:r>
            <a:r>
              <a:rPr lang="cs-CZ" i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1B33FB-7152-39D3-4EA1-99C058C35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35120" cy="4023360"/>
          </a:xfrm>
        </p:spPr>
        <p:txBody>
          <a:bodyPr/>
          <a:lstStyle/>
          <a:p>
            <a:r>
              <a:rPr lang="cs-CZ" sz="2800" dirty="0"/>
              <a:t>Prosím!</a:t>
            </a:r>
          </a:p>
          <a:p>
            <a:r>
              <a:rPr lang="cs-CZ" sz="2800" dirty="0"/>
              <a:t>Děkuji!</a:t>
            </a:r>
          </a:p>
          <a:p>
            <a:r>
              <a:rPr lang="cs-CZ" sz="2800" dirty="0"/>
              <a:t>Prosím!</a:t>
            </a:r>
          </a:p>
          <a:p>
            <a:r>
              <a:rPr lang="cs-CZ" sz="2800" dirty="0"/>
              <a:t>Dolar</a:t>
            </a:r>
          </a:p>
          <a:p>
            <a:r>
              <a:rPr lang="cs-CZ" sz="2800" dirty="0"/>
              <a:t>Pistole</a:t>
            </a:r>
          </a:p>
          <a:p>
            <a:r>
              <a:rPr lang="cs-CZ" sz="2800" dirty="0"/>
              <a:t>Robot</a:t>
            </a:r>
          </a:p>
          <a:p>
            <a:r>
              <a:rPr lang="cs-CZ" sz="2800" dirty="0"/>
              <a:t>Most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49FCDB3-0C1B-3FA7-5635-50FCC4A447A5}"/>
              </a:ext>
            </a:extLst>
          </p:cNvPr>
          <p:cNvSpPr txBox="1">
            <a:spLocks/>
          </p:cNvSpPr>
          <p:nvPr/>
        </p:nvSpPr>
        <p:spPr>
          <a:xfrm>
            <a:off x="6126480" y="1845734"/>
            <a:ext cx="413512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/>
              <a:t>Please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Thank</a:t>
            </a:r>
            <a:r>
              <a:rPr lang="cs-CZ" sz="2800" dirty="0"/>
              <a:t> </a:t>
            </a:r>
            <a:r>
              <a:rPr lang="cs-CZ" sz="2800" dirty="0" err="1"/>
              <a:t>You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You‘re</a:t>
            </a:r>
            <a:r>
              <a:rPr lang="cs-CZ" sz="2800" dirty="0"/>
              <a:t> </a:t>
            </a:r>
            <a:r>
              <a:rPr lang="cs-CZ" sz="2800" dirty="0" err="1"/>
              <a:t>welcome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Dollar</a:t>
            </a:r>
            <a:endParaRPr lang="cs-CZ" sz="2800" dirty="0"/>
          </a:p>
          <a:p>
            <a:r>
              <a:rPr lang="cs-CZ" sz="2800" dirty="0"/>
              <a:t>Pistol, </a:t>
            </a:r>
            <a:r>
              <a:rPr lang="cs-CZ" sz="2800" dirty="0" err="1"/>
              <a:t>gun</a:t>
            </a:r>
            <a:endParaRPr lang="cs-CZ" sz="2800" dirty="0"/>
          </a:p>
          <a:p>
            <a:r>
              <a:rPr lang="cs-CZ" sz="2800" dirty="0"/>
              <a:t>Robot</a:t>
            </a:r>
            <a:endParaRPr lang="cs-CZ" dirty="0"/>
          </a:p>
          <a:p>
            <a:r>
              <a:rPr lang="cs-CZ" sz="2800" dirty="0" err="1"/>
              <a:t>Bridge</a:t>
            </a:r>
            <a:endParaRPr lang="cs-CZ" sz="2800" dirty="0"/>
          </a:p>
        </p:txBody>
      </p:sp>
      <p:pic>
        <p:nvPicPr>
          <p:cNvPr id="2052" name="Picture 4" descr="NoOoOo - Discord Emoji">
            <a:extLst>
              <a:ext uri="{FF2B5EF4-FFF2-40B4-BE49-F238E27FC236}">
                <a16:creationId xmlns:a16="http://schemas.microsoft.com/office/drawing/2014/main" id="{D3344984-C9B6-5D84-E922-B74F8B72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6" y="1524000"/>
            <a:ext cx="5800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5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a b c d e f g h i j k l m n o p q r s t u v w x y z</a:t>
            </a:r>
          </a:p>
        </p:txBody>
      </p:sp>
    </p:spTree>
    <p:extLst>
      <p:ext uri="{BB962C8B-B14F-4D97-AF65-F5344CB8AC3E}">
        <p14:creationId xmlns:p14="http://schemas.microsoft.com/office/powerpoint/2010/main" val="424679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644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a b c d e f g h </a:t>
            </a:r>
            <a:r>
              <a:rPr lang="cs-CZ" sz="6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i j k l m n o p q r s t u v w x y z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0600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Ch</a:t>
            </a:r>
            <a:r>
              <a:rPr lang="cs-CZ" sz="2800" dirty="0">
                <a:cs typeface="Courier New" panose="02070309020205020404" pitchFamily="49" charset="0"/>
              </a:rPr>
              <a:t>leba					</a:t>
            </a:r>
            <a:r>
              <a:rPr lang="cs-CZ" sz="2800" dirty="0" err="1">
                <a:cs typeface="Courier New" panose="02070309020205020404" pitchFamily="49" charset="0"/>
              </a:rPr>
              <a:t>Bread</a:t>
            </a:r>
            <a:endParaRPr lang="cs-CZ" sz="2800" dirty="0">
              <a:cs typeface="Courier New" panose="02070309020205020404" pitchFamily="49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cs typeface="Courier New" panose="02070309020205020404" pitchFamily="49" charset="0"/>
              </a:rPr>
              <a:t> </a:t>
            </a:r>
            <a:r>
              <a:rPr lang="cs-CZ" sz="2800" dirty="0">
                <a:solidFill>
                  <a:srgbClr val="0070C0"/>
                </a:solidFill>
                <a:cs typeface="Courier New" panose="02070309020205020404" pitchFamily="49" charset="0"/>
              </a:rPr>
              <a:t>Č</a:t>
            </a:r>
            <a:r>
              <a:rPr lang="cs-CZ" sz="2800" dirty="0">
                <a:cs typeface="Courier New" panose="02070309020205020404" pitchFamily="49" charset="0"/>
              </a:rPr>
              <a:t>eský </a:t>
            </a: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ch</a:t>
            </a:r>
            <a:r>
              <a:rPr lang="cs-CZ" sz="2800" dirty="0">
                <a:cs typeface="Courier New" panose="02070309020205020404" pitchFamily="49" charset="0"/>
              </a:rPr>
              <a:t>leba				Czech </a:t>
            </a:r>
            <a:r>
              <a:rPr lang="cs-CZ" sz="2800" dirty="0" err="1">
                <a:cs typeface="Courier New" panose="02070309020205020404" pitchFamily="49" charset="0"/>
              </a:rPr>
              <a:t>bread</a:t>
            </a:r>
            <a:endParaRPr lang="cs-CZ" sz="28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4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644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a b c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č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ď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e f g h 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i j k l m n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ň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o p q r s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š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t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ť</a:t>
            </a:r>
            <a:r>
              <a:rPr lang="cs-CZ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 u v w x y z </a:t>
            </a:r>
            <a:r>
              <a:rPr lang="cs-CZ" sz="60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ž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6797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Dé</a:t>
            </a:r>
            <a:r>
              <a:rPr lang="cs-CZ" sz="2800" dirty="0">
                <a:solidFill>
                  <a:srgbClr val="0070C0"/>
                </a:solidFill>
                <a:cs typeface="Courier New" panose="02070309020205020404" pitchFamily="49" charset="0"/>
              </a:rPr>
              <a:t>šť						</a:t>
            </a:r>
            <a:r>
              <a:rPr lang="cs-CZ" sz="2800" dirty="0" err="1">
                <a:solidFill>
                  <a:srgbClr val="404040"/>
                </a:solidFill>
                <a:cs typeface="Courier New" panose="02070309020205020404" pitchFamily="49" charset="0"/>
              </a:rPr>
              <a:t>Rain</a:t>
            </a:r>
            <a:endParaRPr lang="cs-CZ" sz="2800" dirty="0">
              <a:solidFill>
                <a:srgbClr val="404040"/>
              </a:solidFill>
              <a:cs typeface="Courier New" panose="02070309020205020404" pitchFamily="49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</a:t>
            </a:r>
            <a:r>
              <a:rPr lang="cs-CZ" sz="2800" dirty="0">
                <a:solidFill>
                  <a:srgbClr val="0070C0"/>
                </a:solidFill>
                <a:cs typeface="Courier New" panose="02070309020205020404" pitchFamily="49" charset="0"/>
              </a:rPr>
              <a:t>Děti						</a:t>
            </a:r>
            <a:r>
              <a:rPr lang="cs-CZ" sz="2800" dirty="0" err="1">
                <a:solidFill>
                  <a:srgbClr val="404040"/>
                </a:solidFill>
                <a:cs typeface="Courier New" panose="02070309020205020404" pitchFamily="49" charset="0"/>
              </a:rPr>
              <a:t>Children</a:t>
            </a:r>
            <a:endParaRPr lang="cs-CZ" sz="2800" dirty="0">
              <a:solidFill>
                <a:srgbClr val="0070C0"/>
              </a:solidFill>
              <a:cs typeface="Courier New" panose="02070309020205020404" pitchFamily="49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0070C0"/>
                </a:solidFill>
                <a:cs typeface="Courier New" panose="02070309020205020404" pitchFamily="49" charset="0"/>
              </a:rPr>
              <a:t> Ž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í</a:t>
            </a:r>
            <a:r>
              <a:rPr lang="cs-CZ" sz="2800" dirty="0">
                <a:solidFill>
                  <a:srgbClr val="0070C0"/>
                </a:solidFill>
                <a:cs typeface="Courier New" panose="02070309020205020404" pitchFamily="49" charset="0"/>
              </a:rPr>
              <a:t>ně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nka					Mat</a:t>
            </a:r>
            <a:endParaRPr lang="cs-CZ" sz="28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8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ECCB0-4F71-EA10-6569-1195878B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 samohlásek </a:t>
            </a:r>
            <a:r>
              <a:rPr lang="cs-CZ" i="1" dirty="0"/>
              <a:t>(</a:t>
            </a:r>
            <a:r>
              <a:rPr lang="cs-CZ" i="1" dirty="0" err="1"/>
              <a:t>Without</a:t>
            </a:r>
            <a:r>
              <a:rPr lang="cs-CZ" i="1" dirty="0"/>
              <a:t> </a:t>
            </a:r>
            <a:r>
              <a:rPr lang="cs-CZ" i="1" dirty="0" err="1"/>
              <a:t>vowels</a:t>
            </a:r>
            <a:r>
              <a:rPr lang="cs-CZ" i="1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843E5B-AAC2-A951-8317-63EAA7ECF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804160"/>
            <a:ext cx="10058400" cy="3064934"/>
          </a:xfrm>
        </p:spPr>
        <p:txBody>
          <a:bodyPr>
            <a:normAutofit/>
          </a:bodyPr>
          <a:lstStyle/>
          <a:p>
            <a:pPr algn="ctr"/>
            <a:r>
              <a:rPr lang="cs-CZ" sz="6000" dirty="0"/>
              <a:t>Strč prst skrz krk</a:t>
            </a:r>
          </a:p>
          <a:p>
            <a:pPr algn="ctr"/>
            <a:r>
              <a:rPr lang="cs-CZ" sz="4400" i="1" dirty="0"/>
              <a:t>(</a:t>
            </a:r>
            <a:r>
              <a:rPr lang="cs-CZ" sz="4400" i="1" dirty="0" err="1"/>
              <a:t>Stick</a:t>
            </a:r>
            <a:r>
              <a:rPr lang="cs-CZ" sz="4400" i="1" dirty="0"/>
              <a:t> a </a:t>
            </a:r>
            <a:r>
              <a:rPr lang="cs-CZ" sz="4400" i="1" dirty="0" err="1"/>
              <a:t>finger</a:t>
            </a:r>
            <a:r>
              <a:rPr lang="cs-CZ" sz="4400" i="1" dirty="0"/>
              <a:t> </a:t>
            </a:r>
            <a:r>
              <a:rPr lang="cs-CZ" sz="4400" i="1" dirty="0" err="1"/>
              <a:t>through</a:t>
            </a:r>
            <a:r>
              <a:rPr lang="cs-CZ" sz="4400" i="1" dirty="0"/>
              <a:t> </a:t>
            </a:r>
            <a:r>
              <a:rPr lang="cs-CZ" sz="4400" i="1" dirty="0" err="1"/>
              <a:t>your</a:t>
            </a:r>
            <a:r>
              <a:rPr lang="cs-CZ" sz="4400" i="1" dirty="0"/>
              <a:t> </a:t>
            </a:r>
            <a:r>
              <a:rPr lang="cs-CZ" sz="4400" i="1" dirty="0" err="1"/>
              <a:t>neck</a:t>
            </a:r>
            <a:r>
              <a:rPr lang="cs-CZ" sz="4400" i="1" dirty="0"/>
              <a:t>)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val="137574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64498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b c č d ď e </a:t>
            </a:r>
            <a:r>
              <a:rPr lang="cs-CZ" sz="60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ě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 g h ch i j k l m n ň o p q r s š t ť u v w x y z ž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6797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endParaRPr lang="cs-CZ" sz="2800" dirty="0">
              <a:cs typeface="Courier New" panose="02070309020205020404" pitchFamily="49" charset="0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673188E-CD54-5EC5-7BEA-384291C667FF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1413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Ob</a:t>
            </a:r>
            <a:r>
              <a:rPr lang="cs-CZ" sz="2800" dirty="0">
                <a:solidFill>
                  <a:srgbClr val="FFC000"/>
                </a:solidFill>
                <a:cs typeface="Courier New" panose="02070309020205020404" pitchFamily="49" charset="0"/>
              </a:rPr>
              <a:t>ě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d						Lunch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Objet						To drive </a:t>
            </a:r>
            <a:r>
              <a:rPr lang="cs-CZ" sz="2800" dirty="0" err="1">
                <a:solidFill>
                  <a:srgbClr val="404040"/>
                </a:solidFill>
                <a:cs typeface="Courier New" panose="02070309020205020404" pitchFamily="49" charset="0"/>
              </a:rPr>
              <a:t>around</a:t>
            </a:r>
            <a:endParaRPr lang="cs-CZ" sz="2800" dirty="0">
              <a:solidFill>
                <a:srgbClr val="404040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0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827" y="1893147"/>
            <a:ext cx="9679305" cy="30005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á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c č d ď e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é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ě f g h ch i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í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j k l m n ň o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ó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 q r s š t ť u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ú ů 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 w x y </a:t>
            </a:r>
            <a:r>
              <a:rPr lang="cs-CZ" sz="6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ý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z ž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6797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endParaRPr lang="cs-CZ" sz="2800" dirty="0">
              <a:cs typeface="Courier New" panose="02070309020205020404" pitchFamily="49" charset="0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8673188E-CD54-5EC5-7BEA-384291C667FF}"/>
              </a:ext>
            </a:extLst>
          </p:cNvPr>
          <p:cNvSpPr txBox="1">
            <a:spLocks/>
          </p:cNvSpPr>
          <p:nvPr/>
        </p:nvSpPr>
        <p:spPr>
          <a:xfrm>
            <a:off x="1066800" y="5049520"/>
            <a:ext cx="10058400" cy="6908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Ú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žasn</a:t>
            </a: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ý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p</a:t>
            </a: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ů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vabn</a:t>
            </a: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ý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troj</a:t>
            </a: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ú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heln</a:t>
            </a:r>
            <a:r>
              <a:rPr lang="cs-CZ" sz="2800" dirty="0">
                <a:solidFill>
                  <a:srgbClr val="92D050"/>
                </a:solidFill>
                <a:cs typeface="Courier New" panose="02070309020205020404" pitchFamily="49" charset="0"/>
              </a:rPr>
              <a:t>í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k		An </a:t>
            </a:r>
            <a:r>
              <a:rPr lang="cs-CZ" sz="2800" dirty="0" err="1">
                <a:solidFill>
                  <a:srgbClr val="404040"/>
                </a:solidFill>
                <a:cs typeface="Courier New" panose="02070309020205020404" pitchFamily="49" charset="0"/>
              </a:rPr>
              <a:t>amazing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</a:t>
            </a:r>
            <a:r>
              <a:rPr lang="cs-CZ" sz="2800" dirty="0" err="1">
                <a:solidFill>
                  <a:srgbClr val="404040"/>
                </a:solidFill>
                <a:cs typeface="Courier New" panose="02070309020205020404" pitchFamily="49" charset="0"/>
              </a:rPr>
              <a:t>charming</a:t>
            </a:r>
            <a:r>
              <a:rPr lang="cs-CZ" sz="2800" dirty="0">
                <a:solidFill>
                  <a:srgbClr val="404040"/>
                </a:solidFill>
                <a:cs typeface="Courier New" panose="02070309020205020404" pitchFamily="49" charset="0"/>
              </a:rPr>
              <a:t> triangle</a:t>
            </a:r>
          </a:p>
        </p:txBody>
      </p:sp>
    </p:spTree>
    <p:extLst>
      <p:ext uri="{BB962C8B-B14F-4D97-AF65-F5344CB8AC3E}">
        <p14:creationId xmlns:p14="http://schemas.microsoft.com/office/powerpoint/2010/main" val="1307399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0B15E-F599-EC44-8E81-76F02DE6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Lekce druhá (</a:t>
            </a:r>
            <a:r>
              <a:rPr lang="cs-CZ" dirty="0" err="1"/>
              <a:t>Lesson</a:t>
            </a:r>
            <a:r>
              <a:rPr lang="cs-CZ" dirty="0"/>
              <a:t> 2): I vs 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95266-5D5D-3AB2-CCE6-6FE21FDB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769360" cy="4023360"/>
          </a:xfrm>
        </p:spPr>
        <p:txBody>
          <a:bodyPr>
            <a:normAutofit/>
          </a:bodyPr>
          <a:lstStyle/>
          <a:p>
            <a:r>
              <a:rPr lang="cs-CZ" sz="2800" dirty="0"/>
              <a:t>Ty</a:t>
            </a:r>
          </a:p>
          <a:p>
            <a:r>
              <a:rPr lang="cs-CZ" sz="2800" dirty="0"/>
              <a:t>Ti</a:t>
            </a:r>
          </a:p>
          <a:p>
            <a:r>
              <a:rPr lang="cs-CZ" sz="2800" dirty="0"/>
              <a:t>My</a:t>
            </a:r>
          </a:p>
          <a:p>
            <a:r>
              <a:rPr lang="cs-CZ" sz="2800" dirty="0"/>
              <a:t>Mi</a:t>
            </a:r>
          </a:p>
          <a:p>
            <a:r>
              <a:rPr lang="cs-CZ" sz="2800" dirty="0"/>
              <a:t>Hory!</a:t>
            </a:r>
          </a:p>
          <a:p>
            <a:r>
              <a:rPr lang="cs-CZ" sz="2800" dirty="0"/>
              <a:t>Hoří!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4327546-3678-A882-FFA5-7781AADB181C}"/>
              </a:ext>
            </a:extLst>
          </p:cNvPr>
          <p:cNvSpPr txBox="1">
            <a:spLocks/>
          </p:cNvSpPr>
          <p:nvPr/>
        </p:nvSpPr>
        <p:spPr>
          <a:xfrm>
            <a:off x="6492240" y="1845734"/>
            <a:ext cx="376936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/>
              <a:t>You</a:t>
            </a:r>
            <a:r>
              <a:rPr lang="cs-CZ" sz="2800" dirty="0"/>
              <a:t> (</a:t>
            </a:r>
            <a:r>
              <a:rPr lang="cs-CZ" sz="2800" b="1" i="1" dirty="0" err="1"/>
              <a:t>You</a:t>
            </a:r>
            <a:r>
              <a:rPr lang="cs-CZ" sz="2800" i="1" dirty="0"/>
              <a:t> are…</a:t>
            </a:r>
            <a:r>
              <a:rPr lang="cs-CZ" sz="2800" dirty="0"/>
              <a:t>)</a:t>
            </a:r>
          </a:p>
          <a:p>
            <a:r>
              <a:rPr lang="cs-CZ" sz="2800" dirty="0" err="1"/>
              <a:t>You</a:t>
            </a:r>
            <a:r>
              <a:rPr lang="cs-CZ" sz="2800" dirty="0"/>
              <a:t> (</a:t>
            </a:r>
            <a:r>
              <a:rPr lang="cs-CZ" sz="2800" i="1" dirty="0"/>
              <a:t>I </a:t>
            </a:r>
            <a:r>
              <a:rPr lang="cs-CZ" sz="2800" i="1" dirty="0" err="1"/>
              <a:t>give</a:t>
            </a:r>
            <a:r>
              <a:rPr lang="cs-CZ" sz="2800" i="1" dirty="0"/>
              <a:t> </a:t>
            </a:r>
            <a:r>
              <a:rPr lang="cs-CZ" sz="2800" i="1" dirty="0" err="1"/>
              <a:t>it</a:t>
            </a:r>
            <a:r>
              <a:rPr lang="cs-CZ" sz="2800" i="1" dirty="0"/>
              <a:t> to </a:t>
            </a:r>
            <a:r>
              <a:rPr lang="cs-CZ" sz="2800" b="1" i="1" dirty="0" err="1"/>
              <a:t>you</a:t>
            </a:r>
            <a:r>
              <a:rPr lang="cs-CZ" sz="2800" i="1" dirty="0"/>
              <a:t>)</a:t>
            </a:r>
          </a:p>
          <a:p>
            <a:r>
              <a:rPr lang="cs-CZ" sz="2800" dirty="0" err="1"/>
              <a:t>We</a:t>
            </a:r>
            <a:endParaRPr lang="cs-CZ" sz="2800" dirty="0"/>
          </a:p>
          <a:p>
            <a:r>
              <a:rPr lang="cs-CZ" sz="2800" dirty="0" err="1"/>
              <a:t>Me</a:t>
            </a:r>
            <a:r>
              <a:rPr lang="cs-CZ" sz="2800" dirty="0"/>
              <a:t> (</a:t>
            </a:r>
            <a:r>
              <a:rPr lang="cs-CZ" sz="2800" i="1" dirty="0" err="1"/>
              <a:t>You</a:t>
            </a:r>
            <a:r>
              <a:rPr lang="cs-CZ" sz="2800" i="1" dirty="0"/>
              <a:t> </a:t>
            </a:r>
            <a:r>
              <a:rPr lang="cs-CZ" sz="2800" i="1" dirty="0" err="1"/>
              <a:t>give</a:t>
            </a:r>
            <a:r>
              <a:rPr lang="cs-CZ" sz="2800" i="1" dirty="0"/>
              <a:t> </a:t>
            </a:r>
            <a:r>
              <a:rPr lang="cs-CZ" sz="2800" i="1" dirty="0" err="1"/>
              <a:t>it</a:t>
            </a:r>
            <a:r>
              <a:rPr lang="cs-CZ" sz="2800" i="1" dirty="0"/>
              <a:t> to </a:t>
            </a:r>
            <a:r>
              <a:rPr lang="cs-CZ" sz="2800" b="1" i="1" dirty="0" err="1"/>
              <a:t>me</a:t>
            </a:r>
            <a:r>
              <a:rPr lang="cs-CZ" sz="2800" i="1" dirty="0"/>
              <a:t>)</a:t>
            </a:r>
            <a:endParaRPr lang="cs-CZ" sz="2800" dirty="0"/>
          </a:p>
          <a:p>
            <a:r>
              <a:rPr lang="cs-CZ" sz="2800" dirty="0" err="1"/>
              <a:t>Mountains</a:t>
            </a:r>
            <a:r>
              <a:rPr lang="cs-CZ" sz="2800" dirty="0"/>
              <a:t>!</a:t>
            </a:r>
          </a:p>
          <a:p>
            <a:r>
              <a:rPr lang="cs-CZ" sz="2800" dirty="0" err="1"/>
              <a:t>Fire</a:t>
            </a:r>
            <a:r>
              <a:rPr lang="cs-CZ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680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33561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á b c č d ď e é ě f g h ch i í j k l m n ň o ó p q r s š t ť u ú ů v w x y ý z ž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6797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endParaRPr lang="cs-CZ" sz="28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01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83493-2A65-75C7-A122-177501E98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Ček</a:t>
            </a:r>
            <a:r>
              <a:rPr lang="cs-CZ" dirty="0"/>
              <a:t> </a:t>
            </a:r>
            <a:r>
              <a:rPr lang="cs-CZ" dirty="0" err="1"/>
              <a:t>lenguidž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F5C60F-03EA-E1B9-EDC8-9B7743A6F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…</a:t>
            </a:r>
            <a:r>
              <a:rPr lang="cs-CZ" dirty="0" err="1"/>
              <a:t>that‘s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we‘d</a:t>
            </a:r>
            <a:r>
              <a:rPr lang="cs-CZ" dirty="0"/>
              <a:t> </a:t>
            </a: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pronunciation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6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1F739-4210-A77B-5037-96ABA965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Abeceda </a:t>
            </a:r>
            <a:r>
              <a:rPr lang="cs-CZ" i="1" dirty="0"/>
              <a:t>(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Alphabet</a:t>
            </a:r>
            <a:r>
              <a:rPr lang="cs-CZ" i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0D55-E7A9-A618-D4F0-254B96ACC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58" y="1845733"/>
            <a:ext cx="10350817" cy="352636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á b c č d ď e é ě f g h ch i í j k l m n ň o ó p q r </a:t>
            </a:r>
            <a:r>
              <a:rPr lang="cs-CZ" sz="8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Ř</a:t>
            </a:r>
            <a:r>
              <a:rPr lang="cs-CZ" sz="6000" dirty="0">
                <a:solidFill>
                  <a:srgbClr val="40404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 š t ť u ú ů v w x y ý z ž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709C70A-5451-80D7-54BD-D34A146FCF85}"/>
              </a:ext>
            </a:extLst>
          </p:cNvPr>
          <p:cNvSpPr txBox="1">
            <a:spLocks/>
          </p:cNvSpPr>
          <p:nvPr/>
        </p:nvSpPr>
        <p:spPr>
          <a:xfrm>
            <a:off x="1066800" y="4599094"/>
            <a:ext cx="10058400" cy="16797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cs-CZ" sz="2800" dirty="0">
                <a:solidFill>
                  <a:srgbClr val="FF0000"/>
                </a:solidFill>
                <a:cs typeface="Courier New" panose="02070309020205020404" pitchFamily="49" charset="0"/>
              </a:rPr>
              <a:t> </a:t>
            </a:r>
            <a:endParaRPr lang="cs-CZ" sz="28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93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9D8D66-51D5-1719-EDF2-E4E6DBBCB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76275"/>
            <a:ext cx="73152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422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DEA48-75C6-F0A6-83D5-5DCA393F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Lekce </a:t>
            </a:r>
            <a:r>
              <a:rPr lang="cs-CZ" dirty="0" err="1"/>
              <a:t>t</a:t>
            </a:r>
            <a:r>
              <a:rPr lang="cs-CZ" dirty="0" err="1">
                <a:solidFill>
                  <a:srgbClr val="7030A0"/>
                </a:solidFill>
              </a:rPr>
              <a:t>Ř</a:t>
            </a:r>
            <a:r>
              <a:rPr lang="cs-CZ" dirty="0" err="1"/>
              <a:t>etí</a:t>
            </a:r>
            <a:r>
              <a:rPr lang="cs-CZ" dirty="0"/>
              <a:t> (</a:t>
            </a:r>
            <a:r>
              <a:rPr lang="cs-CZ" dirty="0" err="1"/>
              <a:t>Lesson</a:t>
            </a:r>
            <a:r>
              <a:rPr lang="cs-CZ" dirty="0"/>
              <a:t> 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62F45F-FE80-CCA4-458B-5A0C2F761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Tři</a:t>
            </a:r>
            <a:r>
              <a:rPr lang="en-US" sz="3600" dirty="0"/>
              <a:t> </a:t>
            </a:r>
            <a:r>
              <a:rPr lang="en-US" sz="3600" dirty="0" err="1"/>
              <a:t>sta</a:t>
            </a:r>
            <a:r>
              <a:rPr lang="en-US" sz="3600" dirty="0"/>
              <a:t> </a:t>
            </a:r>
            <a:r>
              <a:rPr lang="en-US" sz="3600" dirty="0" err="1"/>
              <a:t>třicet</a:t>
            </a:r>
            <a:r>
              <a:rPr lang="en-US" sz="3600" dirty="0"/>
              <a:t> </a:t>
            </a:r>
            <a:r>
              <a:rPr lang="en-US" sz="3600" dirty="0" err="1"/>
              <a:t>tři</a:t>
            </a:r>
            <a:r>
              <a:rPr lang="en-US" sz="3600" dirty="0"/>
              <a:t> </a:t>
            </a:r>
            <a:r>
              <a:rPr lang="en-US" sz="3600" dirty="0" err="1"/>
              <a:t>stříbrných</a:t>
            </a:r>
            <a:r>
              <a:rPr lang="en-US" sz="3600" dirty="0"/>
              <a:t> </a:t>
            </a:r>
            <a:r>
              <a:rPr lang="en-US" sz="3600" dirty="0" err="1"/>
              <a:t>stříkaček</a:t>
            </a:r>
            <a:r>
              <a:rPr lang="en-US" sz="3600" dirty="0"/>
              <a:t> </a:t>
            </a:r>
            <a:r>
              <a:rPr lang="en-US" sz="3600" dirty="0" err="1"/>
              <a:t>stříkalo</a:t>
            </a:r>
            <a:r>
              <a:rPr lang="en-US" sz="3600" dirty="0"/>
              <a:t> </a:t>
            </a:r>
            <a:r>
              <a:rPr lang="en-US" sz="3600" dirty="0" err="1"/>
              <a:t>přes</a:t>
            </a:r>
            <a:r>
              <a:rPr lang="en-US" sz="3600" dirty="0"/>
              <a:t> </a:t>
            </a:r>
            <a:r>
              <a:rPr lang="en-US" sz="3600" dirty="0" err="1"/>
              <a:t>tři</a:t>
            </a:r>
            <a:r>
              <a:rPr lang="en-US" sz="3600" dirty="0"/>
              <a:t> </a:t>
            </a:r>
            <a:r>
              <a:rPr lang="en-US" sz="3600" dirty="0" err="1"/>
              <a:t>sta</a:t>
            </a:r>
            <a:r>
              <a:rPr lang="en-US" sz="3600" dirty="0"/>
              <a:t> </a:t>
            </a:r>
            <a:r>
              <a:rPr lang="en-US" sz="3600" dirty="0" err="1"/>
              <a:t>třicet</a:t>
            </a:r>
            <a:r>
              <a:rPr lang="en-US" sz="3600" dirty="0"/>
              <a:t> </a:t>
            </a:r>
            <a:r>
              <a:rPr lang="en-US" sz="3600" dirty="0" err="1"/>
              <a:t>tři</a:t>
            </a:r>
            <a:r>
              <a:rPr lang="en-US" sz="3600" dirty="0"/>
              <a:t> </a:t>
            </a:r>
            <a:r>
              <a:rPr lang="en-US" sz="3600" dirty="0" err="1"/>
              <a:t>stříbrných</a:t>
            </a:r>
            <a:r>
              <a:rPr lang="en-US" sz="3600" dirty="0"/>
              <a:t> </a:t>
            </a:r>
            <a:r>
              <a:rPr lang="en-US" sz="3600" dirty="0" err="1"/>
              <a:t>střech</a:t>
            </a:r>
            <a:r>
              <a:rPr lang="en-US" sz="3600" dirty="0"/>
              <a:t>.</a:t>
            </a:r>
          </a:p>
          <a:p>
            <a:pPr algn="ctr"/>
            <a:endParaRPr lang="cs-CZ" sz="3600" dirty="0"/>
          </a:p>
          <a:p>
            <a:pPr algn="ctr"/>
            <a:r>
              <a:rPr lang="cs-CZ" sz="2800" i="1" dirty="0"/>
              <a:t>(</a:t>
            </a:r>
            <a:r>
              <a:rPr lang="en-US" sz="2800" i="1" dirty="0"/>
              <a:t>Three hundred thirty three silver sprayers were spraying over three hundred thirty three silver roofs.</a:t>
            </a:r>
            <a:r>
              <a:rPr lang="cs-CZ" sz="2800" i="1" dirty="0"/>
              <a:t>)</a:t>
            </a:r>
            <a:endParaRPr lang="en-US" sz="2800" i="1" dirty="0"/>
          </a:p>
          <a:p>
            <a:pPr algn="ctr"/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934025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5EC8A3-DA44-6F12-CF75-289E88CD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Lekce čtvrtá (</a:t>
            </a:r>
            <a:r>
              <a:rPr lang="cs-CZ" dirty="0" err="1"/>
              <a:t>Lesson</a:t>
            </a:r>
            <a:r>
              <a:rPr lang="cs-CZ" dirty="0"/>
              <a:t> 4) – Metro pro krtky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DD0D16-01D7-F628-D949-D78EF049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97917"/>
          </a:xfrm>
        </p:spPr>
        <p:txBody>
          <a:bodyPr>
            <a:normAutofit/>
          </a:bodyPr>
          <a:lstStyle/>
          <a:p>
            <a:r>
              <a:rPr lang="cs-CZ" sz="3600" dirty="0"/>
              <a:t>Prvá, druhá, třetí, čtvrtá,</a:t>
            </a:r>
          </a:p>
          <a:p>
            <a:r>
              <a:rPr lang="cs-CZ" sz="3600" dirty="0"/>
              <a:t>na zahradě krtek vrtá,</a:t>
            </a:r>
          </a:p>
          <a:p>
            <a:r>
              <a:rPr lang="cs-CZ" sz="3600" dirty="0"/>
              <a:t>drápy má jak vývrtky,</a:t>
            </a:r>
          </a:p>
          <a:p>
            <a:r>
              <a:rPr lang="cs-CZ" sz="3600" dirty="0"/>
              <a:t>vrtá metro pro krtky.</a:t>
            </a:r>
          </a:p>
          <a:p>
            <a:endParaRPr lang="cs-CZ" sz="3600" dirty="0"/>
          </a:p>
          <a:p>
            <a:r>
              <a:rPr lang="cs-CZ" sz="3600" dirty="0"/>
              <a:t>(</a:t>
            </a:r>
            <a:r>
              <a:rPr lang="cs-CZ" sz="3600" dirty="0" err="1"/>
              <a:t>Spring-peace</a:t>
            </a:r>
            <a:r>
              <a:rPr lang="cs-CZ" sz="3600" dirty="0"/>
              <a:t> Pant leg: </a:t>
            </a:r>
            <a:br>
              <a:rPr lang="cs-CZ" sz="3600" dirty="0"/>
            </a:br>
            <a:r>
              <a:rPr lang="cs-CZ" sz="3600" dirty="0" err="1"/>
              <a:t>Subway</a:t>
            </a:r>
            <a:r>
              <a:rPr lang="cs-CZ" sz="3600" dirty="0"/>
              <a:t> </a:t>
            </a:r>
            <a:r>
              <a:rPr lang="cs-CZ" sz="3600" dirty="0" err="1"/>
              <a:t>for</a:t>
            </a:r>
            <a:r>
              <a:rPr lang="cs-CZ" sz="3600" dirty="0"/>
              <a:t> </a:t>
            </a:r>
            <a:r>
              <a:rPr lang="cs-CZ" sz="3600" dirty="0" err="1"/>
              <a:t>moles</a:t>
            </a:r>
            <a:r>
              <a:rPr lang="cs-CZ" sz="3600" dirty="0"/>
              <a:t>)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A59DF51D-4115-7E0D-E4E4-6E8153CB9B63}"/>
              </a:ext>
            </a:extLst>
          </p:cNvPr>
          <p:cNvSpPr txBox="1">
            <a:spLocks/>
          </p:cNvSpPr>
          <p:nvPr/>
        </p:nvSpPr>
        <p:spPr>
          <a:xfrm>
            <a:off x="629920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 err="1"/>
              <a:t>One</a:t>
            </a:r>
            <a:r>
              <a:rPr lang="cs-CZ" sz="3600" i="1" dirty="0"/>
              <a:t>, </a:t>
            </a:r>
            <a:r>
              <a:rPr lang="cs-CZ" sz="3600" i="1" dirty="0" err="1"/>
              <a:t>two</a:t>
            </a:r>
            <a:r>
              <a:rPr lang="cs-CZ" sz="3600" i="1" dirty="0"/>
              <a:t>, </a:t>
            </a:r>
            <a:r>
              <a:rPr lang="cs-CZ" sz="3600" i="1" dirty="0" err="1"/>
              <a:t>three</a:t>
            </a:r>
            <a:r>
              <a:rPr lang="cs-CZ" sz="3600" i="1" dirty="0"/>
              <a:t>, </a:t>
            </a:r>
            <a:r>
              <a:rPr lang="cs-CZ" sz="3600" i="1" dirty="0" err="1"/>
              <a:t>four</a:t>
            </a:r>
            <a:r>
              <a:rPr lang="cs-CZ" sz="3600" i="1" dirty="0"/>
              <a:t>,</a:t>
            </a:r>
          </a:p>
          <a:p>
            <a:r>
              <a:rPr lang="cs-CZ" sz="3600" i="1" dirty="0"/>
              <a:t>Mole </a:t>
            </a:r>
            <a:r>
              <a:rPr lang="cs-CZ" sz="3600" i="1" dirty="0" err="1"/>
              <a:t>is</a:t>
            </a:r>
            <a:r>
              <a:rPr lang="cs-CZ" sz="3600" i="1" dirty="0"/>
              <a:t> </a:t>
            </a:r>
            <a:r>
              <a:rPr lang="cs-CZ" sz="3600" i="1" dirty="0" err="1"/>
              <a:t>tunneling</a:t>
            </a:r>
            <a:r>
              <a:rPr lang="cs-CZ" sz="3600" i="1" dirty="0"/>
              <a:t> </a:t>
            </a:r>
            <a:r>
              <a:rPr lang="cs-CZ" sz="3600" i="1" dirty="0" err="1"/>
              <a:t>the</a:t>
            </a:r>
            <a:r>
              <a:rPr lang="cs-CZ" sz="3600" i="1" dirty="0"/>
              <a:t> garden</a:t>
            </a:r>
          </a:p>
          <a:p>
            <a:r>
              <a:rPr lang="cs-CZ" sz="3600" i="1" dirty="0"/>
              <a:t>His </a:t>
            </a:r>
            <a:r>
              <a:rPr lang="cs-CZ" sz="3600" i="1" dirty="0" err="1"/>
              <a:t>claws</a:t>
            </a:r>
            <a:r>
              <a:rPr lang="cs-CZ" sz="3600" i="1" dirty="0"/>
              <a:t> are </a:t>
            </a:r>
            <a:r>
              <a:rPr lang="cs-CZ" sz="3600" i="1" dirty="0" err="1"/>
              <a:t>like</a:t>
            </a:r>
            <a:r>
              <a:rPr lang="cs-CZ" sz="3600" i="1" dirty="0"/>
              <a:t> </a:t>
            </a:r>
            <a:r>
              <a:rPr lang="cs-CZ" sz="3600" i="1" dirty="0" err="1"/>
              <a:t>corkscrews</a:t>
            </a:r>
            <a:endParaRPr lang="cs-CZ" sz="3600" i="1" dirty="0"/>
          </a:p>
          <a:p>
            <a:r>
              <a:rPr lang="cs-CZ" sz="3600" i="1" dirty="0" err="1"/>
              <a:t>He‘s</a:t>
            </a:r>
            <a:r>
              <a:rPr lang="cs-CZ" sz="3600" i="1" dirty="0"/>
              <a:t> </a:t>
            </a:r>
            <a:r>
              <a:rPr lang="cs-CZ" sz="3600" i="1" dirty="0" err="1"/>
              <a:t>tunneling</a:t>
            </a:r>
            <a:r>
              <a:rPr lang="cs-CZ" sz="3600" i="1" dirty="0"/>
              <a:t> </a:t>
            </a:r>
            <a:r>
              <a:rPr lang="cs-CZ" sz="3600" i="1" dirty="0" err="1"/>
              <a:t>the</a:t>
            </a:r>
            <a:r>
              <a:rPr lang="cs-CZ" sz="3600" i="1" dirty="0"/>
              <a:t> </a:t>
            </a:r>
            <a:br>
              <a:rPr lang="cs-CZ" sz="3600" i="1" dirty="0"/>
            </a:br>
            <a:r>
              <a:rPr lang="cs-CZ" sz="3600" i="1" dirty="0" err="1"/>
              <a:t>Subway</a:t>
            </a:r>
            <a:r>
              <a:rPr lang="cs-CZ" sz="3600" i="1" dirty="0"/>
              <a:t> </a:t>
            </a:r>
            <a:r>
              <a:rPr lang="cs-CZ" sz="3600" i="1" dirty="0" err="1"/>
              <a:t>for</a:t>
            </a:r>
            <a:r>
              <a:rPr lang="cs-CZ" sz="3600" i="1" dirty="0"/>
              <a:t> </a:t>
            </a:r>
            <a:r>
              <a:rPr lang="cs-CZ" sz="3600" i="1" dirty="0" err="1"/>
              <a:t>Moles</a:t>
            </a:r>
            <a:endParaRPr lang="cs-CZ" sz="3600" i="1" dirty="0"/>
          </a:p>
        </p:txBody>
      </p:sp>
    </p:spTree>
    <p:extLst>
      <p:ext uri="{BB962C8B-B14F-4D97-AF65-F5344CB8AC3E}">
        <p14:creationId xmlns:p14="http://schemas.microsoft.com/office/powerpoint/2010/main" val="12981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aromír Nohavica – Wikipedie">
            <a:extLst>
              <a:ext uri="{FF2B5EF4-FFF2-40B4-BE49-F238E27FC236}">
                <a16:creationId xmlns:a16="http://schemas.microsoft.com/office/drawing/2014/main" id="{6088AB08-D9C6-C5AF-5ED1-5F20FC8D7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0"/>
            <a:ext cx="651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35BBA5-F6FC-AA88-D4EC-045909168482}"/>
              </a:ext>
            </a:extLst>
          </p:cNvPr>
          <p:cNvSpPr txBox="1"/>
          <p:nvPr/>
        </p:nvSpPr>
        <p:spPr>
          <a:xfrm>
            <a:off x="701040" y="2351782"/>
            <a:ext cx="4663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Jaro-mír Nohavica</a:t>
            </a:r>
          </a:p>
          <a:p>
            <a:r>
              <a:rPr lang="cs-CZ" sz="2400" i="1" dirty="0" err="1"/>
              <a:t>Spring</a:t>
            </a:r>
            <a:r>
              <a:rPr lang="cs-CZ" sz="2400" i="1" dirty="0"/>
              <a:t>	</a:t>
            </a:r>
            <a:r>
              <a:rPr lang="cs-CZ" sz="2400" i="1" dirty="0" err="1"/>
              <a:t>Peace</a:t>
            </a:r>
            <a:r>
              <a:rPr lang="cs-CZ" sz="2400" i="1" dirty="0"/>
              <a:t>	      </a:t>
            </a:r>
            <a:r>
              <a:rPr lang="cs-CZ" sz="2400" i="1" dirty="0" err="1"/>
              <a:t>Pantleg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1289094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</a:t>
            </a:r>
          </a:p>
        </p:txBody>
      </p:sp>
    </p:spTree>
    <p:extLst>
      <p:ext uri="{BB962C8B-B14F-4D97-AF65-F5344CB8AC3E}">
        <p14:creationId xmlns:p14="http://schemas.microsoft.com/office/powerpoint/2010/main" val="3659763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</a:t>
            </a:r>
            <a:r>
              <a:rPr lang="cs-CZ" sz="2800" dirty="0">
                <a:solidFill>
                  <a:srgbClr val="FF0000"/>
                </a:solidFill>
              </a:rPr>
              <a:t>rok</a:t>
            </a:r>
          </a:p>
        </p:txBody>
      </p:sp>
      <p:pic>
        <p:nvPicPr>
          <p:cNvPr id="6146" name="Picture 2" descr="Dwayne Johnson - Wikipedia">
            <a:extLst>
              <a:ext uri="{FF2B5EF4-FFF2-40B4-BE49-F238E27FC236}">
                <a16:creationId xmlns:a16="http://schemas.microsoft.com/office/drawing/2014/main" id="{9F4C737E-7763-A168-3FE1-8A0BC055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665" y="1737360"/>
            <a:ext cx="3096895" cy="449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30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</a:t>
            </a:r>
          </a:p>
        </p:txBody>
      </p:sp>
    </p:spTree>
    <p:extLst>
      <p:ext uri="{BB962C8B-B14F-4D97-AF65-F5344CB8AC3E}">
        <p14:creationId xmlns:p14="http://schemas.microsoft.com/office/powerpoint/2010/main" val="201703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</a:t>
            </a:r>
            <a:r>
              <a:rPr lang="cs-CZ" sz="2800" dirty="0">
                <a:solidFill>
                  <a:srgbClr val="FF0000"/>
                </a:solidFill>
              </a:rPr>
              <a:t>rok</a:t>
            </a:r>
            <a:r>
              <a:rPr lang="cs-CZ" sz="2800" dirty="0"/>
              <a:t>?</a:t>
            </a:r>
          </a:p>
        </p:txBody>
      </p:sp>
      <p:pic>
        <p:nvPicPr>
          <p:cNvPr id="4" name="Picture 2" descr="Dwayne Johnson - Wikipedia">
            <a:extLst>
              <a:ext uri="{FF2B5EF4-FFF2-40B4-BE49-F238E27FC236}">
                <a16:creationId xmlns:a16="http://schemas.microsoft.com/office/drawing/2014/main" id="{5DE7E9F0-F624-1200-7758-15A1B1809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85" y="2672080"/>
            <a:ext cx="2509545" cy="36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wayne Johnson - Wikipedia">
            <a:extLst>
              <a:ext uri="{FF2B5EF4-FFF2-40B4-BE49-F238E27FC236}">
                <a16:creationId xmlns:a16="http://schemas.microsoft.com/office/drawing/2014/main" id="{9E2C2AA9-8AC5-BF71-A57F-916B5501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96" y="2672080"/>
            <a:ext cx="2509544" cy="36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1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</a:t>
            </a:r>
            <a:r>
              <a:rPr lang="cs-CZ" sz="2800" dirty="0">
                <a:solidFill>
                  <a:srgbClr val="FF0000"/>
                </a:solidFill>
              </a:rPr>
              <a:t>roky</a:t>
            </a:r>
            <a:endParaRPr lang="cs-CZ" sz="2800" dirty="0"/>
          </a:p>
        </p:txBody>
      </p:sp>
      <p:pic>
        <p:nvPicPr>
          <p:cNvPr id="4" name="Picture 2" descr="Dwayne Johnson - Wikipedia">
            <a:extLst>
              <a:ext uri="{FF2B5EF4-FFF2-40B4-BE49-F238E27FC236}">
                <a16:creationId xmlns:a16="http://schemas.microsoft.com/office/drawing/2014/main" id="{5DE7E9F0-F624-1200-7758-15A1B1809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85" y="2672080"/>
            <a:ext cx="2509545" cy="36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wayne Johnson - Wikipedia">
            <a:extLst>
              <a:ext uri="{FF2B5EF4-FFF2-40B4-BE49-F238E27FC236}">
                <a16:creationId xmlns:a16="http://schemas.microsoft.com/office/drawing/2014/main" id="{9E2C2AA9-8AC5-BF71-A57F-916B5501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96" y="2672080"/>
            <a:ext cx="2509544" cy="36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ylvester Stallone - God I loved punching Drago .. Too bad he hit me back  ... | Facebook">
            <a:extLst>
              <a:ext uri="{FF2B5EF4-FFF2-40B4-BE49-F238E27FC236}">
                <a16:creationId xmlns:a16="http://schemas.microsoft.com/office/drawing/2014/main" id="{B32F5383-9465-6424-9D89-7C80CFEA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80" y="2772268"/>
            <a:ext cx="3438842" cy="343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83493-2A65-75C7-A122-177501E98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Český jazyk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F5C60F-03EA-E1B9-EDC8-9B7743A6F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609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</a:t>
            </a:r>
          </a:p>
        </p:txBody>
      </p:sp>
    </p:spTree>
    <p:extLst>
      <p:ext uri="{BB962C8B-B14F-4D97-AF65-F5344CB8AC3E}">
        <p14:creationId xmlns:p14="http://schemas.microsoft.com/office/powerpoint/2010/main" val="1273473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</a:t>
            </a:r>
            <a:r>
              <a:rPr lang="cs-CZ" sz="2800" dirty="0">
                <a:solidFill>
                  <a:srgbClr val="FF0000"/>
                </a:solidFill>
              </a:rPr>
              <a:t>roky</a:t>
            </a:r>
          </a:p>
        </p:txBody>
      </p:sp>
      <p:pic>
        <p:nvPicPr>
          <p:cNvPr id="9220" name="Picture 4" descr="Amazon.com: Rocky III (RPKG/DVD) : Sylvester Stallone, Talia Shire, Burt  Young, Carl Weathers, Burgess Meredith, Tony Burton, Mr. T, Hulk Hogan, Don  Sherman, Sylvester Stallone: Movies &amp; TV">
            <a:extLst>
              <a:ext uri="{FF2B5EF4-FFF2-40B4-BE49-F238E27FC236}">
                <a16:creationId xmlns:a16="http://schemas.microsoft.com/office/drawing/2014/main" id="{B3EF9686-5210-7145-8E16-F8A26B05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515" y="1845734"/>
            <a:ext cx="3672205" cy="49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6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roky</a:t>
            </a:r>
          </a:p>
          <a:p>
            <a:r>
              <a:rPr lang="cs-CZ" sz="2800" dirty="0" err="1"/>
              <a:t>Four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Čtyři </a:t>
            </a:r>
            <a:r>
              <a:rPr lang="cs-CZ" sz="2800" dirty="0">
                <a:solidFill>
                  <a:srgbClr val="FF0000"/>
                </a:solidFill>
              </a:rPr>
              <a:t>roky</a:t>
            </a:r>
            <a:endParaRPr lang="cs-CZ" sz="2800" dirty="0"/>
          </a:p>
        </p:txBody>
      </p:sp>
      <p:pic>
        <p:nvPicPr>
          <p:cNvPr id="10242" name="Picture 2" descr="Rocky IV (1985)">
            <a:extLst>
              <a:ext uri="{FF2B5EF4-FFF2-40B4-BE49-F238E27FC236}">
                <a16:creationId xmlns:a16="http://schemas.microsoft.com/office/drawing/2014/main" id="{88E37A5D-5965-FDA1-69E6-C51B12F2B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35" y="1845734"/>
            <a:ext cx="3143250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40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roky</a:t>
            </a:r>
          </a:p>
          <a:p>
            <a:r>
              <a:rPr lang="cs-CZ" sz="2800" dirty="0" err="1"/>
              <a:t>Four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Čtyři </a:t>
            </a:r>
            <a:r>
              <a:rPr lang="cs-CZ" sz="2800" dirty="0">
                <a:solidFill>
                  <a:srgbClr val="404040"/>
                </a:solidFill>
              </a:rPr>
              <a:t>roky</a:t>
            </a:r>
          </a:p>
          <a:p>
            <a:r>
              <a:rPr lang="cs-CZ" sz="2800" dirty="0" err="1">
                <a:solidFill>
                  <a:srgbClr val="404040"/>
                </a:solidFill>
              </a:rPr>
              <a:t>Five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years</a:t>
            </a:r>
            <a:r>
              <a:rPr lang="cs-CZ" sz="2800" dirty="0">
                <a:solidFill>
                  <a:srgbClr val="404040"/>
                </a:solidFill>
              </a:rPr>
              <a:t>		Pět </a:t>
            </a:r>
            <a:r>
              <a:rPr lang="cs-CZ" sz="2800" dirty="0">
                <a:solidFill>
                  <a:srgbClr val="FF0000"/>
                </a:solidFill>
              </a:rPr>
              <a:t>roky</a:t>
            </a:r>
            <a:r>
              <a:rPr lang="cs-CZ" sz="2800" dirty="0">
                <a:solidFill>
                  <a:srgbClr val="40404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2174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roky</a:t>
            </a:r>
          </a:p>
          <a:p>
            <a:r>
              <a:rPr lang="cs-CZ" sz="2800" dirty="0" err="1"/>
              <a:t>Four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Čtyři </a:t>
            </a:r>
            <a:r>
              <a:rPr lang="cs-CZ" sz="2800" dirty="0">
                <a:solidFill>
                  <a:srgbClr val="404040"/>
                </a:solidFill>
              </a:rPr>
              <a:t>roky</a:t>
            </a:r>
          </a:p>
          <a:p>
            <a:r>
              <a:rPr lang="cs-CZ" sz="2800" dirty="0" err="1">
                <a:solidFill>
                  <a:srgbClr val="404040"/>
                </a:solidFill>
              </a:rPr>
              <a:t>Five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years</a:t>
            </a:r>
            <a:r>
              <a:rPr lang="cs-CZ" sz="2800" dirty="0">
                <a:solidFill>
                  <a:srgbClr val="404040"/>
                </a:solidFill>
              </a:rPr>
              <a:t>		Pět </a:t>
            </a:r>
            <a:r>
              <a:rPr lang="cs-CZ" sz="2800" dirty="0">
                <a:solidFill>
                  <a:srgbClr val="FF0000"/>
                </a:solidFill>
              </a:rPr>
              <a:t>roky</a:t>
            </a:r>
            <a:r>
              <a:rPr lang="cs-CZ" sz="2800" dirty="0">
                <a:solidFill>
                  <a:srgbClr val="404040"/>
                </a:solidFill>
              </a:rPr>
              <a:t>? NO!</a:t>
            </a:r>
          </a:p>
        </p:txBody>
      </p:sp>
      <p:pic>
        <p:nvPicPr>
          <p:cNvPr id="11266" name="Picture 2" descr="rocky-punched-01-min – GRUMO">
            <a:extLst>
              <a:ext uri="{FF2B5EF4-FFF2-40B4-BE49-F238E27FC236}">
                <a16:creationId xmlns:a16="http://schemas.microsoft.com/office/drawing/2014/main" id="{E1274D44-325D-E1D4-6358-2D61360C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45" y="1845734"/>
            <a:ext cx="5304155" cy="367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83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roky</a:t>
            </a:r>
          </a:p>
          <a:p>
            <a:r>
              <a:rPr lang="cs-CZ" sz="2800" dirty="0" err="1"/>
              <a:t>Four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Čtyři </a:t>
            </a:r>
            <a:r>
              <a:rPr lang="cs-CZ" sz="2800" dirty="0">
                <a:solidFill>
                  <a:srgbClr val="404040"/>
                </a:solidFill>
              </a:rPr>
              <a:t>roky</a:t>
            </a:r>
          </a:p>
          <a:p>
            <a:r>
              <a:rPr lang="cs-CZ" sz="2800" dirty="0" err="1">
                <a:solidFill>
                  <a:srgbClr val="404040"/>
                </a:solidFill>
              </a:rPr>
              <a:t>Five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years</a:t>
            </a:r>
            <a:r>
              <a:rPr lang="cs-CZ" sz="2800" dirty="0">
                <a:solidFill>
                  <a:srgbClr val="404040"/>
                </a:solidFill>
              </a:rPr>
              <a:t>		Pět </a:t>
            </a:r>
            <a:r>
              <a:rPr lang="cs-CZ" sz="2800" dirty="0">
                <a:solidFill>
                  <a:srgbClr val="FF0000"/>
                </a:solidFill>
              </a:rPr>
              <a:t>let</a:t>
            </a:r>
          </a:p>
        </p:txBody>
      </p:sp>
      <p:pic>
        <p:nvPicPr>
          <p:cNvPr id="12290" name="Picture 2" descr="LED - Wiktionary">
            <a:extLst>
              <a:ext uri="{FF2B5EF4-FFF2-40B4-BE49-F238E27FC236}">
                <a16:creationId xmlns:a16="http://schemas.microsoft.com/office/drawing/2014/main" id="{754527E2-DA61-E7CB-BD88-2CD3F124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660" y="1845734"/>
            <a:ext cx="6047740" cy="40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11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B6BFC-A0A0-5C0A-9A52-8C72D2EC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286603"/>
            <a:ext cx="10586720" cy="1450757"/>
          </a:xfrm>
        </p:spPr>
        <p:txBody>
          <a:bodyPr/>
          <a:lstStyle/>
          <a:p>
            <a:r>
              <a:rPr lang="cs-CZ" dirty="0"/>
              <a:t>Lekce pátá (</a:t>
            </a:r>
            <a:r>
              <a:rPr lang="cs-CZ" dirty="0" err="1"/>
              <a:t>Lesson</a:t>
            </a:r>
            <a:r>
              <a:rPr lang="cs-CZ" dirty="0"/>
              <a:t> 5) – Číslovky (</a:t>
            </a:r>
            <a:r>
              <a:rPr lang="cs-CZ" dirty="0" err="1"/>
              <a:t>Numerals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C2CC2-2FFF-305E-AEBB-08F54A6A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year</a:t>
            </a:r>
            <a:r>
              <a:rPr lang="cs-CZ" sz="2800" dirty="0"/>
              <a:t>		Jeden rok</a:t>
            </a:r>
          </a:p>
          <a:p>
            <a:r>
              <a:rPr lang="cs-CZ" sz="2800" dirty="0" err="1"/>
              <a:t>Two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Dva </a:t>
            </a:r>
            <a:r>
              <a:rPr lang="cs-CZ" sz="2800" dirty="0">
                <a:solidFill>
                  <a:srgbClr val="0070C0"/>
                </a:solidFill>
              </a:rPr>
              <a:t>roky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Tři </a:t>
            </a:r>
            <a:r>
              <a:rPr lang="cs-CZ" sz="2800" dirty="0">
                <a:solidFill>
                  <a:srgbClr val="0070C0"/>
                </a:solidFill>
              </a:rPr>
              <a:t>roky</a:t>
            </a:r>
          </a:p>
          <a:p>
            <a:r>
              <a:rPr lang="cs-CZ" sz="2800" dirty="0" err="1"/>
              <a:t>Four</a:t>
            </a:r>
            <a:r>
              <a:rPr lang="cs-CZ" sz="2800" dirty="0"/>
              <a:t> </a:t>
            </a:r>
            <a:r>
              <a:rPr lang="cs-CZ" sz="2800" dirty="0" err="1"/>
              <a:t>years</a:t>
            </a:r>
            <a:r>
              <a:rPr lang="cs-CZ" sz="2800" dirty="0"/>
              <a:t>		Čtyři </a:t>
            </a:r>
            <a:r>
              <a:rPr lang="cs-CZ" sz="2800" dirty="0">
                <a:solidFill>
                  <a:srgbClr val="0070C0"/>
                </a:solidFill>
              </a:rPr>
              <a:t>roky</a:t>
            </a:r>
          </a:p>
          <a:p>
            <a:r>
              <a:rPr lang="cs-CZ" sz="2800" dirty="0" err="1">
                <a:solidFill>
                  <a:srgbClr val="404040"/>
                </a:solidFill>
              </a:rPr>
              <a:t>Five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years</a:t>
            </a:r>
            <a:r>
              <a:rPr lang="cs-CZ" sz="2800" dirty="0">
                <a:solidFill>
                  <a:srgbClr val="404040"/>
                </a:solidFill>
              </a:rPr>
              <a:t>		Pět </a:t>
            </a:r>
            <a:r>
              <a:rPr lang="cs-CZ" sz="2800" dirty="0">
                <a:solidFill>
                  <a:srgbClr val="FF0000"/>
                </a:solidFill>
              </a:rPr>
              <a:t>let</a:t>
            </a:r>
          </a:p>
          <a:p>
            <a:r>
              <a:rPr lang="cs-CZ" sz="2800" dirty="0" err="1">
                <a:solidFill>
                  <a:srgbClr val="404040"/>
                </a:solidFill>
              </a:rPr>
              <a:t>Forty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two</a:t>
            </a:r>
            <a:r>
              <a:rPr lang="cs-CZ" sz="2800" dirty="0">
                <a:solidFill>
                  <a:srgbClr val="404040"/>
                </a:solidFill>
              </a:rPr>
              <a:t> </a:t>
            </a:r>
            <a:r>
              <a:rPr lang="cs-CZ" sz="2800" dirty="0" err="1">
                <a:solidFill>
                  <a:srgbClr val="404040"/>
                </a:solidFill>
              </a:rPr>
              <a:t>years</a:t>
            </a:r>
            <a:r>
              <a:rPr lang="cs-CZ" sz="2800" dirty="0">
                <a:solidFill>
                  <a:srgbClr val="404040"/>
                </a:solidFill>
              </a:rPr>
              <a:t>	Čtyřicet dva </a:t>
            </a:r>
            <a:r>
              <a:rPr lang="cs-CZ" sz="2800" dirty="0">
                <a:solidFill>
                  <a:srgbClr val="FF0000"/>
                </a:solidFill>
              </a:rPr>
              <a:t>let</a:t>
            </a:r>
          </a:p>
        </p:txBody>
      </p:sp>
    </p:spTree>
    <p:extLst>
      <p:ext uri="{BB962C8B-B14F-4D97-AF65-F5344CB8AC3E}">
        <p14:creationId xmlns:p14="http://schemas.microsoft.com/office/powerpoint/2010/main" val="1378844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A4023-60A5-49A4-198B-F361F8398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725664"/>
          </a:xfrm>
        </p:spPr>
        <p:txBody>
          <a:bodyPr>
            <a:normAutofit/>
          </a:bodyPr>
          <a:lstStyle/>
          <a:p>
            <a:r>
              <a:rPr lang="cs-CZ" dirty="0"/>
              <a:t>1	jeden			11	jedenáct			42	čtyřicet dva</a:t>
            </a:r>
          </a:p>
          <a:p>
            <a:r>
              <a:rPr lang="cs-CZ" dirty="0"/>
              <a:t>2	dva			12	dvanáct			</a:t>
            </a:r>
          </a:p>
          <a:p>
            <a:r>
              <a:rPr lang="cs-CZ" dirty="0"/>
              <a:t>3	tři			13	třináct			64	šedesát čtyři</a:t>
            </a:r>
          </a:p>
          <a:p>
            <a:r>
              <a:rPr lang="cs-CZ" dirty="0"/>
              <a:t>4	čtyři			14	čtrnáct			</a:t>
            </a:r>
          </a:p>
          <a:p>
            <a:r>
              <a:rPr lang="cs-CZ" dirty="0"/>
              <a:t>5	pět			15	patnáct			100	sto	</a:t>
            </a:r>
          </a:p>
          <a:p>
            <a:r>
              <a:rPr lang="cs-CZ" dirty="0"/>
              <a:t>6	šest			16	šestnáct</a:t>
            </a:r>
          </a:p>
          <a:p>
            <a:r>
              <a:rPr lang="cs-CZ" dirty="0"/>
              <a:t>7	sedm			17	sedmnáct		314	tři sta čtrnáct</a:t>
            </a:r>
          </a:p>
          <a:p>
            <a:r>
              <a:rPr lang="cs-CZ" dirty="0"/>
              <a:t>8	osm			18	osmnáct</a:t>
            </a:r>
          </a:p>
          <a:p>
            <a:r>
              <a:rPr lang="cs-CZ" dirty="0"/>
              <a:t>9	devět			19	devatenáct		2023	dva tisíce</a:t>
            </a:r>
          </a:p>
          <a:p>
            <a:r>
              <a:rPr lang="cs-CZ" dirty="0"/>
              <a:t>10	deset			20	dvacet				dvacet tři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6280B5E-CACB-3F53-3C12-09CDBF897F5E}"/>
              </a:ext>
            </a:extLst>
          </p:cNvPr>
          <p:cNvSpPr txBox="1">
            <a:spLocks/>
          </p:cNvSpPr>
          <p:nvPr/>
        </p:nvSpPr>
        <p:spPr>
          <a:xfrm>
            <a:off x="934720" y="286603"/>
            <a:ext cx="1058672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Lekce pátá (Lesson 5) – Číslovky (Numerals)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725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A4023-60A5-49A4-198B-F361F8398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725664"/>
          </a:xfrm>
        </p:spPr>
        <p:txBody>
          <a:bodyPr>
            <a:normAutofit/>
          </a:bodyPr>
          <a:lstStyle/>
          <a:p>
            <a:r>
              <a:rPr lang="cs-CZ" dirty="0"/>
              <a:t>1	jeden			11	jedenáct			42	</a:t>
            </a:r>
            <a:r>
              <a:rPr lang="cs-CZ" dirty="0">
                <a:solidFill>
                  <a:srgbClr val="FF0000"/>
                </a:solidFill>
              </a:rPr>
              <a:t>čtyři</a:t>
            </a:r>
            <a:r>
              <a:rPr lang="cs-CZ" dirty="0"/>
              <a:t>cet dva</a:t>
            </a:r>
          </a:p>
          <a:p>
            <a:r>
              <a:rPr lang="cs-CZ" dirty="0"/>
              <a:t>2	dva			12	</a:t>
            </a:r>
            <a:r>
              <a:rPr lang="cs-CZ" dirty="0">
                <a:solidFill>
                  <a:srgbClr val="FF0000"/>
                </a:solidFill>
              </a:rPr>
              <a:t>dva</a:t>
            </a:r>
            <a:r>
              <a:rPr lang="cs-CZ" dirty="0"/>
              <a:t>náct			</a:t>
            </a:r>
          </a:p>
          <a:p>
            <a:r>
              <a:rPr lang="cs-CZ" dirty="0"/>
              <a:t>3	tři			13	</a:t>
            </a:r>
            <a:r>
              <a:rPr lang="cs-CZ" dirty="0">
                <a:solidFill>
                  <a:srgbClr val="FF0000"/>
                </a:solidFill>
              </a:rPr>
              <a:t>tři</a:t>
            </a:r>
            <a:r>
              <a:rPr lang="cs-CZ" dirty="0"/>
              <a:t>náct			64	šedesát čtyři</a:t>
            </a:r>
          </a:p>
          <a:p>
            <a:r>
              <a:rPr lang="cs-CZ" dirty="0"/>
              <a:t>4	čtyři			14	čtrnáct			</a:t>
            </a:r>
          </a:p>
          <a:p>
            <a:r>
              <a:rPr lang="cs-CZ" dirty="0"/>
              <a:t>5	pět			15	patnáct			100	sto	</a:t>
            </a:r>
          </a:p>
          <a:p>
            <a:r>
              <a:rPr lang="cs-CZ" dirty="0"/>
              <a:t>6	šest			16	</a:t>
            </a:r>
            <a:r>
              <a:rPr lang="cs-CZ" dirty="0">
                <a:solidFill>
                  <a:srgbClr val="FF0000"/>
                </a:solidFill>
              </a:rPr>
              <a:t>šest</a:t>
            </a:r>
            <a:r>
              <a:rPr lang="cs-CZ" dirty="0"/>
              <a:t>náct				</a:t>
            </a:r>
          </a:p>
          <a:p>
            <a:r>
              <a:rPr lang="cs-CZ" dirty="0"/>
              <a:t>7	sedm			17	</a:t>
            </a:r>
            <a:r>
              <a:rPr lang="cs-CZ" dirty="0">
                <a:solidFill>
                  <a:srgbClr val="FF0000"/>
                </a:solidFill>
              </a:rPr>
              <a:t>sedm</a:t>
            </a:r>
            <a:r>
              <a:rPr lang="cs-CZ" dirty="0"/>
              <a:t>náct		314	tři sta čtrnáct</a:t>
            </a:r>
          </a:p>
          <a:p>
            <a:r>
              <a:rPr lang="cs-CZ" dirty="0"/>
              <a:t>8	osm			18	</a:t>
            </a:r>
            <a:r>
              <a:rPr lang="cs-CZ" dirty="0">
                <a:solidFill>
                  <a:srgbClr val="FF0000"/>
                </a:solidFill>
              </a:rPr>
              <a:t>osm</a:t>
            </a:r>
            <a:r>
              <a:rPr lang="cs-CZ" dirty="0"/>
              <a:t>náct				</a:t>
            </a:r>
          </a:p>
          <a:p>
            <a:r>
              <a:rPr lang="cs-CZ" dirty="0"/>
              <a:t>9	devět			19	devatenáct		2023	dva tisíce</a:t>
            </a:r>
          </a:p>
          <a:p>
            <a:r>
              <a:rPr lang="cs-CZ" dirty="0"/>
              <a:t>10	deset			20	</a:t>
            </a:r>
            <a:r>
              <a:rPr lang="cs-CZ" dirty="0">
                <a:solidFill>
                  <a:srgbClr val="FF0000"/>
                </a:solidFill>
              </a:rPr>
              <a:t>dva</a:t>
            </a:r>
            <a:r>
              <a:rPr lang="cs-CZ" dirty="0"/>
              <a:t>cet				dvacet tři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6280B5E-CACB-3F53-3C12-09CDBF897F5E}"/>
              </a:ext>
            </a:extLst>
          </p:cNvPr>
          <p:cNvSpPr txBox="1">
            <a:spLocks/>
          </p:cNvSpPr>
          <p:nvPr/>
        </p:nvSpPr>
        <p:spPr>
          <a:xfrm>
            <a:off x="934720" y="286603"/>
            <a:ext cx="1058672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Lekce pátá (Lesson 5) – Číslovky (Numerals)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065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75323-59D5-2E0A-BE28-9C38F87E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Final</a:t>
            </a:r>
            <a:r>
              <a:rPr lang="cs-CZ" dirty="0"/>
              <a:t> </a:t>
            </a:r>
            <a:r>
              <a:rPr lang="cs-CZ" dirty="0" err="1"/>
              <a:t>revision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2BA5D2-2E39-0C19-6AA4-93EE241DD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57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E14BED6-BC5E-81C3-372F-68F4CF0D6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9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aromír Nohavica – Wikipedie">
            <a:extLst>
              <a:ext uri="{FF2B5EF4-FFF2-40B4-BE49-F238E27FC236}">
                <a16:creationId xmlns:a16="http://schemas.microsoft.com/office/drawing/2014/main" id="{4AFA3C0E-85E2-E176-70C6-FEA3FDE4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elkopopovický Kozel | Prazdroj">
            <a:extLst>
              <a:ext uri="{FF2B5EF4-FFF2-40B4-BE49-F238E27FC236}">
                <a16:creationId xmlns:a16="http://schemas.microsoft.com/office/drawing/2014/main" id="{BB2D0116-4254-EB53-7442-3B057BE8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8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68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4E9D-B345-696D-087E-6BF33072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62812-7EFE-2277-96E2-471EFBB1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1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Byl</a:t>
            </a:r>
            <a:r>
              <a:rPr lang="en-US" sz="4000" dirty="0"/>
              <a:t> </a:t>
            </a:r>
            <a:r>
              <a:rPr lang="en-US" sz="4000" dirty="0" err="1"/>
              <a:t>jeden</a:t>
            </a:r>
            <a:r>
              <a:rPr lang="en-US" sz="4000" dirty="0"/>
              <a:t> p</a:t>
            </a:r>
            <a:r>
              <a:rPr lang="cs-CZ" sz="4000" dirty="0"/>
              <a:t>á</a:t>
            </a:r>
            <a:r>
              <a:rPr lang="en-US" sz="4000" dirty="0"/>
              <a:t>n </a:t>
            </a:r>
            <a:r>
              <a:rPr lang="en-US" sz="4000" i="1" dirty="0"/>
              <a:t>(There was a guy)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Ten </a:t>
            </a:r>
            <a:r>
              <a:rPr lang="en-US" sz="4000" dirty="0" err="1"/>
              <a:t>kozla</a:t>
            </a:r>
            <a:r>
              <a:rPr lang="en-US" sz="4000" dirty="0"/>
              <a:t> m</a:t>
            </a:r>
            <a:r>
              <a:rPr lang="cs-CZ" sz="4000" dirty="0"/>
              <a:t>ě</a:t>
            </a:r>
            <a:r>
              <a:rPr lang="en-US" sz="4000" dirty="0"/>
              <a:t>l </a:t>
            </a:r>
            <a:r>
              <a:rPr lang="en-US" sz="4000" i="1" dirty="0"/>
              <a:t>(He had a goat)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 err="1"/>
              <a:t>Velice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i="1" dirty="0"/>
              <a:t>(And they both liked)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S n</a:t>
            </a:r>
            <a:r>
              <a:rPr lang="cs-CZ" sz="4000" dirty="0"/>
              <a:t>í</a:t>
            </a:r>
            <a:r>
              <a:rPr lang="en-US" sz="4000" dirty="0"/>
              <a:t>m </a:t>
            </a:r>
            <a:r>
              <a:rPr lang="en-US" sz="4000" dirty="0" err="1"/>
              <a:t>rozum</a:t>
            </a:r>
            <a:r>
              <a:rPr lang="cs-CZ" sz="4000" dirty="0"/>
              <a:t>ě</a:t>
            </a:r>
            <a:r>
              <a:rPr lang="en-US" sz="4000" dirty="0"/>
              <a:t>l </a:t>
            </a:r>
            <a:r>
              <a:rPr lang="en-US" sz="4000" i="1" dirty="0"/>
              <a:t>(Each other much)</a:t>
            </a:r>
            <a:endParaRPr lang="cs-CZ" sz="4000" i="1" dirty="0"/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48626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4E9D-B345-696D-087E-6BF33072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62812-7EFE-2277-96E2-471EFBB1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19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M</a:t>
            </a:r>
            <a:r>
              <a:rPr lang="cs-CZ" sz="4000" dirty="0"/>
              <a:t>ě</a:t>
            </a:r>
            <a:r>
              <a:rPr lang="en-US" sz="4000" dirty="0"/>
              <a:t>l ho </a:t>
            </a:r>
            <a:r>
              <a:rPr lang="en-US" sz="4000" dirty="0" err="1"/>
              <a:t>moc</a:t>
            </a:r>
            <a:r>
              <a:rPr lang="en-US" sz="4000" dirty="0"/>
              <a:t> r</a:t>
            </a:r>
            <a:r>
              <a:rPr lang="cs-CZ" sz="4000" dirty="0"/>
              <a:t>á</a:t>
            </a:r>
            <a:r>
              <a:rPr lang="en-US" sz="4000" dirty="0"/>
              <a:t>d </a:t>
            </a:r>
            <a:r>
              <a:rPr lang="en-US" sz="4000" i="1" dirty="0"/>
              <a:t>(He liked him much)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 err="1"/>
              <a:t>Opravdu</a:t>
            </a:r>
            <a:r>
              <a:rPr lang="en-US" sz="4000" dirty="0"/>
              <a:t> </a:t>
            </a:r>
            <a:r>
              <a:rPr lang="en-US" sz="4000" dirty="0" err="1"/>
              <a:t>moc</a:t>
            </a:r>
            <a:r>
              <a:rPr lang="en-US" sz="4000" dirty="0"/>
              <a:t> </a:t>
            </a:r>
            <a:r>
              <a:rPr lang="en-US" sz="4000" i="1" dirty="0"/>
              <a:t>(Really a lot)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 err="1"/>
              <a:t>Hladil</a:t>
            </a:r>
            <a:r>
              <a:rPr lang="en-US" sz="4000" dirty="0"/>
              <a:t> mu </a:t>
            </a:r>
            <a:r>
              <a:rPr lang="en-US" sz="4000" dirty="0" err="1"/>
              <a:t>fous</a:t>
            </a:r>
            <a:r>
              <a:rPr lang="en-US" sz="4000" dirty="0"/>
              <a:t> </a:t>
            </a:r>
            <a:r>
              <a:rPr lang="en-US" sz="4000" i="1" dirty="0"/>
              <a:t>(He stroke his beard)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cs-CZ" sz="4000" dirty="0"/>
              <a:t>Na dobrou noc! </a:t>
            </a:r>
            <a:r>
              <a:rPr lang="cs-CZ" sz="4000" i="1" dirty="0"/>
              <a:t>(</a:t>
            </a:r>
            <a:r>
              <a:rPr lang="cs-CZ" sz="4000" i="1" dirty="0" err="1"/>
              <a:t>Wishing</a:t>
            </a:r>
            <a:r>
              <a:rPr lang="cs-CZ" sz="4000" i="1" dirty="0"/>
              <a:t> </a:t>
            </a:r>
            <a:r>
              <a:rPr lang="cs-CZ" sz="4000" i="1" dirty="0" err="1"/>
              <a:t>good</a:t>
            </a:r>
            <a:r>
              <a:rPr lang="cs-CZ" sz="4000" i="1" dirty="0"/>
              <a:t> night!)</a:t>
            </a:r>
          </a:p>
          <a:p>
            <a:pPr>
              <a:lnSpc>
                <a:spcPct val="150000"/>
              </a:lnSpc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22832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4E9D-B345-696D-087E-6BF33072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62812-7EFE-2277-96E2-471EFBB1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083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4000" dirty="0"/>
              <a:t>J</a:t>
            </a:r>
            <a:r>
              <a:rPr lang="en-US" sz="4000" dirty="0" err="1"/>
              <a:t>ednoho</a:t>
            </a:r>
            <a:r>
              <a:rPr lang="en-US" sz="4000" dirty="0"/>
              <a:t> </a:t>
            </a:r>
            <a:r>
              <a:rPr lang="en-US" sz="4000" dirty="0" err="1"/>
              <a:t>dne</a:t>
            </a:r>
            <a:r>
              <a:rPr lang="en-US" sz="4000" dirty="0"/>
              <a:t> </a:t>
            </a:r>
            <a:r>
              <a:rPr lang="en-US" sz="4000" i="1" dirty="0"/>
              <a:t>(Oh, but one day)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nb-NO" sz="4000" dirty="0"/>
              <a:t>Se kozel splet </a:t>
            </a:r>
            <a:r>
              <a:rPr lang="nb-NO" sz="4000" i="1" dirty="0"/>
              <a:t>(</a:t>
            </a:r>
            <a:r>
              <a:rPr lang="cs-CZ" sz="4000" i="1" dirty="0" err="1"/>
              <a:t>The</a:t>
            </a:r>
            <a:r>
              <a:rPr lang="cs-CZ" sz="4000" i="1" dirty="0"/>
              <a:t> g</a:t>
            </a:r>
            <a:r>
              <a:rPr lang="nb-NO" sz="4000" i="1" dirty="0"/>
              <a:t>oat made </a:t>
            </a:r>
            <a:r>
              <a:rPr lang="cs-CZ" sz="4000" i="1" dirty="0"/>
              <a:t>a </a:t>
            </a:r>
            <a:r>
              <a:rPr lang="nb-NO" sz="4000" i="1" dirty="0"/>
              <a:t>mistake)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Rud</a:t>
            </a:r>
            <a:r>
              <a:rPr lang="cs-CZ" sz="4000" dirty="0"/>
              <a:t>é</a:t>
            </a:r>
            <a:r>
              <a:rPr lang="en-US" sz="4000" dirty="0"/>
              <a:t> tri</a:t>
            </a:r>
            <a:r>
              <a:rPr lang="cs-CZ" sz="4000" dirty="0"/>
              <a:t>č</a:t>
            </a:r>
            <a:r>
              <a:rPr lang="en-US" sz="4000" dirty="0"/>
              <a:t>ko </a:t>
            </a:r>
            <a:r>
              <a:rPr lang="en-US" sz="4000" i="1" dirty="0"/>
              <a:t>(He ate the guy’s)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P</a:t>
            </a:r>
            <a:r>
              <a:rPr lang="cs-CZ" sz="4000" dirty="0"/>
              <a:t>á</a:t>
            </a:r>
            <a:r>
              <a:rPr lang="en-US" sz="4000" dirty="0" err="1"/>
              <a:t>novi</a:t>
            </a:r>
            <a:r>
              <a:rPr lang="en-US" sz="4000" dirty="0"/>
              <a:t> </a:t>
            </a:r>
            <a:r>
              <a:rPr lang="en-US" sz="4000" dirty="0" err="1"/>
              <a:t>sn</a:t>
            </a:r>
            <a:r>
              <a:rPr lang="cs-CZ" sz="4000" dirty="0"/>
              <a:t>ě</a:t>
            </a:r>
            <a:r>
              <a:rPr lang="en-US" sz="4000" dirty="0"/>
              <a:t>d </a:t>
            </a:r>
            <a:r>
              <a:rPr lang="en-US" sz="4000" i="1" dirty="0"/>
              <a:t>(</a:t>
            </a:r>
            <a:r>
              <a:rPr lang="cs-CZ" sz="4000" i="1" dirty="0" err="1"/>
              <a:t>all</a:t>
            </a:r>
            <a:r>
              <a:rPr lang="cs-CZ" sz="4000" i="1" dirty="0"/>
              <a:t> r</a:t>
            </a:r>
            <a:r>
              <a:rPr lang="en-US" sz="4000" i="1" dirty="0"/>
              <a:t>ed T-shirt)</a:t>
            </a:r>
            <a:endParaRPr lang="cs-CZ" sz="4000" i="1" dirty="0"/>
          </a:p>
          <a:p>
            <a:pPr>
              <a:lnSpc>
                <a:spcPct val="150000"/>
              </a:lnSpc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08190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C4E9D-B345-696D-087E-6BF33072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62812-7EFE-2277-96E2-471EFBB1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083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Kdy</a:t>
            </a:r>
            <a:r>
              <a:rPr lang="cs-CZ" sz="4000" dirty="0"/>
              <a:t>ž</a:t>
            </a:r>
            <a:r>
              <a:rPr lang="en-US" sz="4000" dirty="0"/>
              <a:t> to p</a:t>
            </a:r>
            <a:r>
              <a:rPr lang="cs-CZ" sz="4000" dirty="0"/>
              <a:t>á</a:t>
            </a:r>
            <a:r>
              <a:rPr lang="en-US" sz="4000" dirty="0"/>
              <a:t>n z</a:t>
            </a:r>
            <a:r>
              <a:rPr lang="cs-CZ" sz="4000" dirty="0"/>
              <a:t>ř</a:t>
            </a:r>
            <a:r>
              <a:rPr lang="en-US" sz="4000" dirty="0" err="1"/>
              <a:t>el</a:t>
            </a:r>
            <a:r>
              <a:rPr lang="en-US" sz="4000" dirty="0"/>
              <a:t> </a:t>
            </a:r>
            <a:r>
              <a:rPr lang="en-US" sz="4000" i="1" dirty="0"/>
              <a:t>(When</a:t>
            </a:r>
            <a:r>
              <a:rPr lang="cs-CZ" sz="4000" i="1" dirty="0"/>
              <a:t> </a:t>
            </a:r>
            <a:r>
              <a:rPr lang="cs-CZ" sz="4000" i="1" dirty="0" err="1"/>
              <a:t>the</a:t>
            </a:r>
            <a:r>
              <a:rPr lang="en-US" sz="4000" i="1" dirty="0"/>
              <a:t> guy saw it)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pt-BR" sz="4000" dirty="0"/>
              <a:t>Za</a:t>
            </a:r>
            <a:r>
              <a:rPr lang="cs-CZ" sz="4000" dirty="0"/>
              <a:t>ř</a:t>
            </a:r>
            <a:r>
              <a:rPr lang="pt-BR" sz="4000" dirty="0"/>
              <a:t>val J</a:t>
            </a:r>
            <a:r>
              <a:rPr lang="cs-CZ" sz="4000" dirty="0"/>
              <a:t>é</a:t>
            </a:r>
            <a:r>
              <a:rPr lang="pt-BR" sz="4000" dirty="0"/>
              <a:t>! J</a:t>
            </a:r>
            <a:r>
              <a:rPr lang="cs-CZ" sz="4000" dirty="0"/>
              <a:t>é</a:t>
            </a:r>
            <a:r>
              <a:rPr lang="pt-BR" sz="4000" dirty="0"/>
              <a:t>! </a:t>
            </a:r>
            <a:r>
              <a:rPr lang="pt-BR" sz="4000" i="1" dirty="0"/>
              <a:t>(He yelled </a:t>
            </a:r>
            <a:r>
              <a:rPr lang="cs-CZ" sz="4000" i="1" dirty="0" err="1"/>
              <a:t>Aargh</a:t>
            </a:r>
            <a:r>
              <a:rPr lang="pt-BR" sz="4000" i="1" dirty="0"/>
              <a:t>!</a:t>
            </a:r>
            <a:r>
              <a:rPr lang="cs-CZ" sz="4000" i="1" dirty="0"/>
              <a:t> </a:t>
            </a:r>
            <a:r>
              <a:rPr lang="cs-CZ" sz="4000" i="1" dirty="0" err="1"/>
              <a:t>Aargh</a:t>
            </a:r>
            <a:r>
              <a:rPr lang="cs-CZ" sz="4000" i="1" dirty="0"/>
              <a:t>!)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Sv</a:t>
            </a:r>
            <a:r>
              <a:rPr lang="cs-CZ" sz="4000" dirty="0"/>
              <a:t>á</a:t>
            </a:r>
            <a:r>
              <a:rPr lang="en-US" sz="4000" dirty="0" err="1"/>
              <a:t>zal</a:t>
            </a:r>
            <a:r>
              <a:rPr lang="en-US" sz="4000" dirty="0"/>
              <a:t> </a:t>
            </a:r>
            <a:r>
              <a:rPr lang="en-US" sz="4000" dirty="0" err="1"/>
              <a:t>kozla</a:t>
            </a:r>
            <a:r>
              <a:rPr lang="en-US" sz="4000" dirty="0"/>
              <a:t> </a:t>
            </a:r>
            <a:r>
              <a:rPr lang="en-US" sz="4000" i="1" dirty="0"/>
              <a:t>(He tied the goat)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cs-CZ" sz="4000" dirty="0"/>
              <a:t>Na koleje! </a:t>
            </a:r>
            <a:r>
              <a:rPr lang="cs-CZ" sz="4000" i="1" dirty="0"/>
              <a:t>(</a:t>
            </a:r>
            <a:r>
              <a:rPr lang="cs-CZ" sz="4000" i="1" dirty="0" err="1"/>
              <a:t>Onto</a:t>
            </a:r>
            <a:r>
              <a:rPr lang="cs-CZ" sz="4000" i="1" dirty="0"/>
              <a:t> </a:t>
            </a:r>
            <a:r>
              <a:rPr lang="cs-CZ" sz="4000" i="1" dirty="0" err="1"/>
              <a:t>the</a:t>
            </a:r>
            <a:r>
              <a:rPr lang="cs-CZ" sz="4000" i="1" dirty="0"/>
              <a:t> </a:t>
            </a:r>
            <a:r>
              <a:rPr lang="cs-CZ" sz="4000" i="1" dirty="0" err="1"/>
              <a:t>rails</a:t>
            </a:r>
            <a:r>
              <a:rPr lang="cs-CZ" sz="4000" i="1" dirty="0"/>
              <a:t>!)</a:t>
            </a:r>
          </a:p>
          <a:p>
            <a:pPr>
              <a:lnSpc>
                <a:spcPct val="150000"/>
              </a:lnSpc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18946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F20BF-62C5-E886-4219-1107E2F0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67A85-910D-265A-B202-EFB534D7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89805"/>
            <a:ext cx="10058400" cy="4350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Zap</a:t>
            </a:r>
            <a:r>
              <a:rPr lang="cs-CZ" sz="4000" dirty="0"/>
              <a:t>í</a:t>
            </a:r>
            <a:r>
              <a:rPr lang="en-US" sz="4000" dirty="0" err="1"/>
              <a:t>skal</a:t>
            </a:r>
            <a:r>
              <a:rPr lang="en-US" sz="4000" dirty="0"/>
              <a:t> </a:t>
            </a:r>
            <a:r>
              <a:rPr lang="en-US" sz="4000" dirty="0" err="1"/>
              <a:t>vlak</a:t>
            </a:r>
            <a:r>
              <a:rPr lang="en-US" sz="4000" dirty="0"/>
              <a:t> </a:t>
            </a:r>
            <a:r>
              <a:rPr lang="en-US" sz="4000" i="1" dirty="0"/>
              <a:t>(</a:t>
            </a:r>
            <a:r>
              <a:rPr lang="cs-CZ" sz="4000" i="1" dirty="0" err="1"/>
              <a:t>The</a:t>
            </a:r>
            <a:r>
              <a:rPr lang="cs-CZ" sz="4000" i="1" dirty="0"/>
              <a:t> </a:t>
            </a:r>
            <a:r>
              <a:rPr lang="cs-CZ" sz="4000" i="1" dirty="0" err="1"/>
              <a:t>train</a:t>
            </a:r>
            <a:r>
              <a:rPr lang="cs-CZ" sz="4000" i="1" dirty="0"/>
              <a:t> </a:t>
            </a:r>
            <a:r>
              <a:rPr lang="cs-CZ" sz="4000" i="1" dirty="0" err="1"/>
              <a:t>whistled</a:t>
            </a:r>
            <a:r>
              <a:rPr lang="en-US" sz="4000" i="1" dirty="0"/>
              <a:t>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 err="1"/>
              <a:t>Kozel</a:t>
            </a:r>
            <a:r>
              <a:rPr lang="en-US" sz="4000" dirty="0"/>
              <a:t> se lek </a:t>
            </a:r>
            <a:r>
              <a:rPr lang="en-US" sz="4000" i="1" dirty="0"/>
              <a:t>(The goat got scared)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To je m</a:t>
            </a:r>
            <a:r>
              <a:rPr lang="cs-CZ" sz="4000" dirty="0"/>
              <a:t>á</a:t>
            </a:r>
            <a:r>
              <a:rPr lang="en-US" sz="4000" dirty="0"/>
              <a:t> </a:t>
            </a:r>
            <a:r>
              <a:rPr lang="en-US" sz="4000" dirty="0" err="1"/>
              <a:t>smrt</a:t>
            </a:r>
            <a:r>
              <a:rPr lang="en-US" sz="4000" dirty="0"/>
              <a:t> </a:t>
            </a:r>
            <a:r>
              <a:rPr lang="en-US" sz="4000" i="1" dirty="0"/>
              <a:t>(That’s my sure death)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Me</a:t>
            </a:r>
            <a:r>
              <a:rPr lang="cs-CZ" sz="4000" dirty="0"/>
              <a:t>č</a:t>
            </a:r>
            <a:r>
              <a:rPr lang="en-US" sz="4000" dirty="0" err="1"/>
              <a:t>el</a:t>
            </a:r>
            <a:r>
              <a:rPr lang="en-US" sz="4000" dirty="0"/>
              <a:t> </a:t>
            </a:r>
            <a:r>
              <a:rPr lang="en-US" sz="4000" dirty="0" err="1"/>
              <a:t>mek</a:t>
            </a:r>
            <a:r>
              <a:rPr lang="en-US" sz="4000" dirty="0"/>
              <a:t> </a:t>
            </a:r>
            <a:r>
              <a:rPr lang="en-US" sz="4000" dirty="0" err="1"/>
              <a:t>mek</a:t>
            </a:r>
            <a:r>
              <a:rPr lang="en-US" sz="4000" dirty="0"/>
              <a:t> </a:t>
            </a:r>
            <a:r>
              <a:rPr lang="en-US" sz="4000" i="1" dirty="0"/>
              <a:t>(He bleat</a:t>
            </a:r>
            <a:r>
              <a:rPr lang="cs-CZ" sz="4000" i="1" dirty="0" err="1"/>
              <a:t>ed</a:t>
            </a:r>
            <a:r>
              <a:rPr lang="en-US" sz="4000" i="1" dirty="0"/>
              <a:t> baa baa)</a:t>
            </a:r>
            <a:endParaRPr lang="cs-CZ" sz="4000" i="1" dirty="0"/>
          </a:p>
          <a:p>
            <a:pPr>
              <a:lnSpc>
                <a:spcPct val="150000"/>
              </a:lnSpc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23880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F20BF-62C5-E886-4219-1107E2F0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67A85-910D-265A-B202-EFB534D7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89805"/>
            <a:ext cx="10058400" cy="4350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Jak </a:t>
            </a:r>
            <a:r>
              <a:rPr lang="en-US" sz="4000" dirty="0" err="1"/>
              <a:t>tak</a:t>
            </a:r>
            <a:r>
              <a:rPr lang="en-US" sz="4000" dirty="0"/>
              <a:t> me</a:t>
            </a:r>
            <a:r>
              <a:rPr lang="cs-CZ" sz="4000" dirty="0"/>
              <a:t>č</a:t>
            </a:r>
            <a:r>
              <a:rPr lang="en-US" sz="4000" dirty="0" err="1"/>
              <a:t>el</a:t>
            </a:r>
            <a:r>
              <a:rPr lang="en-US" sz="4000" dirty="0"/>
              <a:t> </a:t>
            </a:r>
            <a:r>
              <a:rPr lang="en-US" sz="4000" i="1" dirty="0"/>
              <a:t>(And as he </a:t>
            </a:r>
            <a:r>
              <a:rPr lang="en-US" sz="4000" i="1" dirty="0" err="1"/>
              <a:t>blea</a:t>
            </a:r>
            <a:r>
              <a:rPr lang="cs-CZ" sz="4000" i="1" dirty="0" err="1"/>
              <a:t>ted</a:t>
            </a:r>
            <a:r>
              <a:rPr lang="en-US" sz="4000" i="1" dirty="0"/>
              <a:t>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 err="1"/>
              <a:t>Vyka</a:t>
            </a:r>
            <a:r>
              <a:rPr lang="cs-CZ" sz="4000" dirty="0"/>
              <a:t>š</a:t>
            </a:r>
            <a:r>
              <a:rPr lang="en-US" sz="4000" dirty="0" err="1"/>
              <a:t>lal</a:t>
            </a:r>
            <a:r>
              <a:rPr lang="en-US" sz="4000" dirty="0"/>
              <a:t> </a:t>
            </a:r>
            <a:r>
              <a:rPr lang="en-US" sz="4000" dirty="0" err="1"/>
              <a:t>pak</a:t>
            </a:r>
            <a:r>
              <a:rPr lang="en-US" sz="4000" dirty="0"/>
              <a:t> </a:t>
            </a:r>
            <a:r>
              <a:rPr lang="en-US" sz="4000" i="1" dirty="0"/>
              <a:t>(He coughed</a:t>
            </a:r>
            <a:r>
              <a:rPr lang="cs-CZ" sz="4000" i="1" dirty="0"/>
              <a:t> out</a:t>
            </a:r>
            <a:r>
              <a:rPr lang="en-US" sz="4000" i="1" dirty="0"/>
              <a:t>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en-US" sz="4000" dirty="0"/>
              <a:t>Rud</a:t>
            </a:r>
            <a:r>
              <a:rPr lang="cs-CZ" sz="4000" dirty="0"/>
              <a:t>é</a:t>
            </a:r>
            <a:r>
              <a:rPr lang="en-US" sz="4000" dirty="0"/>
              <a:t> tr</a:t>
            </a:r>
            <a:r>
              <a:rPr lang="cs-CZ" sz="4000" dirty="0" err="1"/>
              <a:t>ič</a:t>
            </a:r>
            <a:r>
              <a:rPr lang="en-US" sz="4000" dirty="0"/>
              <a:t>ko </a:t>
            </a:r>
            <a:r>
              <a:rPr lang="en-US" sz="4000" i="1" dirty="0"/>
              <a:t>(</a:t>
            </a:r>
            <a:r>
              <a:rPr lang="cs-CZ" sz="4000" i="1" dirty="0" err="1"/>
              <a:t>The</a:t>
            </a:r>
            <a:r>
              <a:rPr lang="en-US" sz="4000" i="1" dirty="0"/>
              <a:t> red T-shirt)</a:t>
            </a:r>
            <a:endParaRPr lang="cs-CZ" sz="4000" i="1" dirty="0"/>
          </a:p>
          <a:p>
            <a:pPr>
              <a:lnSpc>
                <a:spcPct val="150000"/>
              </a:lnSpc>
            </a:pPr>
            <a:r>
              <a:rPr lang="cs-CZ" sz="4000" dirty="0"/>
              <a:t>Čí</a:t>
            </a:r>
            <a:r>
              <a:rPr lang="en-US" sz="4000" dirty="0"/>
              <a:t>m</a:t>
            </a:r>
            <a:r>
              <a:rPr lang="cs-CZ" sz="4000" dirty="0"/>
              <a:t>ž</a:t>
            </a:r>
            <a:r>
              <a:rPr lang="en-US" sz="4000" dirty="0"/>
              <a:t> </a:t>
            </a:r>
            <a:r>
              <a:rPr lang="en-US" sz="4000" dirty="0" err="1"/>
              <a:t>stopnul</a:t>
            </a:r>
            <a:r>
              <a:rPr lang="en-US" sz="4000" dirty="0"/>
              <a:t> </a:t>
            </a:r>
            <a:r>
              <a:rPr lang="en-US" sz="4000" dirty="0" err="1"/>
              <a:t>vlak</a:t>
            </a:r>
            <a:r>
              <a:rPr lang="en-US" sz="4000" dirty="0"/>
              <a:t>! </a:t>
            </a:r>
            <a:r>
              <a:rPr lang="en-US" sz="4000" i="1" dirty="0"/>
              <a:t>(Which stopped the</a:t>
            </a:r>
            <a:r>
              <a:rPr lang="cs-CZ" sz="4000" i="1" dirty="0"/>
              <a:t> </a:t>
            </a:r>
            <a:r>
              <a:rPr lang="en-US" sz="4000" i="1" dirty="0"/>
              <a:t>train!)</a:t>
            </a:r>
            <a:endParaRPr lang="cs-CZ" sz="4000" i="1" dirty="0"/>
          </a:p>
          <a:p>
            <a:pPr>
              <a:lnSpc>
                <a:spcPct val="150000"/>
              </a:lnSpc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926055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968C7-D22D-7936-D9C1-0C0F10A1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Zpívejte s námi! </a:t>
            </a:r>
            <a:r>
              <a:rPr lang="cs-CZ" i="1" dirty="0"/>
              <a:t>(</a:t>
            </a:r>
            <a:r>
              <a:rPr lang="cs-CZ" i="1" dirty="0" err="1"/>
              <a:t>Sing</a:t>
            </a:r>
            <a:r>
              <a:rPr lang="cs-CZ" i="1" dirty="0"/>
              <a:t> </a:t>
            </a:r>
            <a:r>
              <a:rPr lang="cs-CZ" i="1" dirty="0" err="1"/>
              <a:t>along</a:t>
            </a:r>
            <a:r>
              <a:rPr lang="cs-CZ" i="1" dirty="0"/>
              <a:t>!)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D68897-F3B9-60DF-6F0F-C691F47E5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86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4000" dirty="0" err="1"/>
              <a:t>Ná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</a:t>
            </a:r>
            <a:r>
              <a:rPr lang="pt-BR" sz="4000" i="1" dirty="0"/>
              <a:t>(Nah-nah-nah-nah)</a:t>
            </a:r>
          </a:p>
          <a:p>
            <a:pPr>
              <a:lnSpc>
                <a:spcPct val="150000"/>
              </a:lnSpc>
            </a:pPr>
            <a:r>
              <a:rPr lang="cs-CZ" sz="4000" dirty="0" err="1"/>
              <a:t>ná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</a:t>
            </a:r>
            <a:r>
              <a:rPr lang="pt-BR" sz="4000" i="1" dirty="0"/>
              <a:t>(Nah-nah-nah-nah)</a:t>
            </a:r>
          </a:p>
          <a:p>
            <a:pPr>
              <a:lnSpc>
                <a:spcPct val="150000"/>
              </a:lnSpc>
            </a:pPr>
            <a:r>
              <a:rPr lang="pt-BR" sz="4000" dirty="0"/>
              <a:t>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</a:t>
            </a:r>
            <a:r>
              <a:rPr lang="pt-BR" sz="4000" i="1" dirty="0"/>
              <a:t>(Nah-nah-nah-nah)</a:t>
            </a:r>
          </a:p>
          <a:p>
            <a:pPr>
              <a:lnSpc>
                <a:spcPct val="150000"/>
              </a:lnSpc>
            </a:pPr>
            <a:r>
              <a:rPr lang="pt-BR" sz="4000" dirty="0"/>
              <a:t>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n</a:t>
            </a:r>
            <a:r>
              <a:rPr lang="cs-CZ" sz="4000" dirty="0"/>
              <a:t>á</a:t>
            </a:r>
            <a:r>
              <a:rPr lang="pt-BR" sz="4000" dirty="0"/>
              <a:t> </a:t>
            </a:r>
            <a:r>
              <a:rPr lang="pt-BR" sz="4000" i="1" dirty="0"/>
              <a:t>(Nah-nah-nah-nah)</a:t>
            </a:r>
            <a:endParaRPr lang="cs-CZ" sz="4000" i="1" dirty="0"/>
          </a:p>
          <a:p>
            <a:pPr>
              <a:lnSpc>
                <a:spcPct val="150000"/>
              </a:lnSpc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12418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ED24B-DB71-5427-F98F-A5702C51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Resources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DB191-85EB-10EA-0A5E-2E2381480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REU Czech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presentations</a:t>
            </a:r>
            <a:r>
              <a:rPr lang="cs-CZ" dirty="0"/>
              <a:t>: 2017, 2018, 2019</a:t>
            </a:r>
          </a:p>
          <a:p>
            <a:r>
              <a:rPr lang="cs-CZ" dirty="0">
                <a:hlinkClick r:id="rId2"/>
              </a:rPr>
              <a:t>https://cs.wikipedia.org/wiki/Jarom%C3%ADr_Nohavica</a:t>
            </a:r>
            <a:endParaRPr lang="cs-CZ" dirty="0"/>
          </a:p>
          <a:p>
            <a:r>
              <a:rPr lang="cs-CZ" dirty="0">
                <a:hlinkClick r:id="rId3"/>
              </a:rPr>
              <a:t>http://www.nohavica.cz/cz/tvorba/texty/metro_pro_krtky.htm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20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54886-F092-CB5E-E1EB-3F2E16BA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Pictures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9B93A-E760-C390-3C1E-40A0C6F4A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7916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hlinkClick r:id="rId2"/>
              </a:rPr>
              <a:t>https://www.pinterest.com/pin/czech-republic-maps-facts--922323198762501190/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https://geology.com/world/world-map.shtml</a:t>
            </a:r>
            <a:endParaRPr lang="cs-CZ" sz="1600" dirty="0"/>
          </a:p>
          <a:p>
            <a:r>
              <a:rPr lang="cs-CZ" sz="1600" dirty="0"/>
              <a:t>Ondra </a:t>
            </a:r>
            <a:r>
              <a:rPr lang="cs-CZ" sz="1600" dirty="0" err="1"/>
              <a:t>S.‘s</a:t>
            </a:r>
            <a:r>
              <a:rPr lang="cs-CZ" sz="1600" dirty="0"/>
              <a:t> selfie</a:t>
            </a:r>
          </a:p>
          <a:p>
            <a:r>
              <a:rPr lang="cs-CZ" sz="1600" dirty="0">
                <a:hlinkClick r:id="rId4"/>
              </a:rPr>
              <a:t>https://www.facebook.com/charlesuniversityinprague/</a:t>
            </a:r>
            <a:endParaRPr lang="cs-CZ" sz="1600" dirty="0"/>
          </a:p>
          <a:p>
            <a:r>
              <a:rPr lang="cs-CZ" sz="1600" dirty="0" err="1"/>
              <a:t>Beers</a:t>
            </a:r>
            <a:r>
              <a:rPr lang="cs-CZ" sz="1600" dirty="0"/>
              <a:t>: </a:t>
            </a:r>
            <a:r>
              <a:rPr lang="cs-CZ" sz="1600" dirty="0" err="1"/>
              <a:t>Budweiser</a:t>
            </a:r>
            <a:r>
              <a:rPr lang="cs-CZ" sz="1600" dirty="0"/>
              <a:t> Budvar, Konrád, Kozel, Krakonoš, Pilsner Urquell, Poutník Starobrno, Staropramen (</a:t>
            </a:r>
            <a:r>
              <a:rPr lang="cs-CZ" sz="1600" dirty="0" err="1"/>
              <a:t>official</a:t>
            </a:r>
            <a:r>
              <a:rPr lang="cs-CZ" sz="1600" dirty="0"/>
              <a:t> </a:t>
            </a:r>
            <a:r>
              <a:rPr lang="cs-CZ" sz="1600" dirty="0" err="1"/>
              <a:t>websites</a:t>
            </a:r>
            <a:r>
              <a:rPr lang="cs-CZ" sz="1600" dirty="0"/>
              <a:t>)</a:t>
            </a:r>
          </a:p>
          <a:p>
            <a:r>
              <a:rPr lang="cs-CZ" sz="1600" dirty="0">
                <a:hlinkClick r:id="rId5"/>
              </a:rPr>
              <a:t>https://images.genius.com/f5c0f3e1308ed40c78311b3a0029cb34.300x169x1.jpg</a:t>
            </a:r>
            <a:endParaRPr lang="cs-CZ" sz="1600" dirty="0"/>
          </a:p>
          <a:p>
            <a:r>
              <a:rPr lang="cs-CZ" sz="1600" dirty="0">
                <a:hlinkClick r:id="rId6"/>
              </a:rPr>
              <a:t>https://en.wikipedia.org/wiki/Socks_and_sandals</a:t>
            </a:r>
            <a:endParaRPr lang="cs-CZ" sz="1600" dirty="0"/>
          </a:p>
          <a:p>
            <a:r>
              <a:rPr lang="cs-CZ" sz="1600" dirty="0">
                <a:hlinkClick r:id="rId7"/>
              </a:rPr>
              <a:t>https://www.facebook.com/SylvesterStallone/photos/a.245021229220702/319616421761182/?type=3</a:t>
            </a:r>
            <a:endParaRPr lang="cs-CZ" sz="1600" dirty="0"/>
          </a:p>
          <a:p>
            <a:r>
              <a:rPr lang="cs-CZ" sz="1600" dirty="0">
                <a:hlinkClick r:id="rId8"/>
              </a:rPr>
              <a:t>https://en.wikipedia.org/wiki/Dwayne_Johnson</a:t>
            </a:r>
            <a:endParaRPr lang="cs-CZ" sz="1600" dirty="0"/>
          </a:p>
          <a:p>
            <a:r>
              <a:rPr lang="cs-CZ" sz="1600" dirty="0">
                <a:hlinkClick r:id="rId9"/>
              </a:rPr>
              <a:t>https://storage.kupi.cz/d/magazine-article/20579/large</a:t>
            </a:r>
            <a:endParaRPr lang="cs-CZ" sz="1600" dirty="0"/>
          </a:p>
          <a:p>
            <a:r>
              <a:rPr lang="cs-CZ" sz="1600" dirty="0">
                <a:hlinkClick r:id="rId10"/>
              </a:rPr>
              <a:t>https://www.cestanatalir.cz/wp-content/uploads/2021/04/rizek-1200x675.jpg</a:t>
            </a:r>
            <a:endParaRPr lang="cs-CZ" sz="1600" dirty="0"/>
          </a:p>
          <a:p>
            <a:r>
              <a:rPr lang="cs-CZ" sz="1600" dirty="0">
                <a:hlinkClick r:id="rId11"/>
              </a:rPr>
              <a:t>https://cdn3.emoji.gg/emojis/8006-nooooo.png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52855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ld Map: A clickable map of world countries :-)">
            <a:extLst>
              <a:ext uri="{FF2B5EF4-FFF2-40B4-BE49-F238E27FC236}">
                <a16:creationId xmlns:a16="http://schemas.microsoft.com/office/drawing/2014/main" id="{8F648C93-3CE6-8538-7F38-BDB0E9E3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813"/>
            <a:ext cx="11430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202C7F1-22F6-DE86-6ECD-BA896A766194}"/>
              </a:ext>
            </a:extLst>
          </p:cNvPr>
          <p:cNvSpPr/>
          <p:nvPr/>
        </p:nvSpPr>
        <p:spPr>
          <a:xfrm>
            <a:off x="6096000" y="2539014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478C7E-0D8C-64DA-9543-F5BDC0D3528F}"/>
              </a:ext>
            </a:extLst>
          </p:cNvPr>
          <p:cNvSpPr/>
          <p:nvPr/>
        </p:nvSpPr>
        <p:spPr>
          <a:xfrm>
            <a:off x="1813560" y="271656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37EA5FF-4B17-D24E-62F4-2A977FB1AD09}"/>
              </a:ext>
            </a:extLst>
          </p:cNvPr>
          <p:cNvSpPr/>
          <p:nvPr/>
        </p:nvSpPr>
        <p:spPr>
          <a:xfrm>
            <a:off x="2020706" y="271656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4F18EA3-E795-37B6-A2F4-E4A587EA143B}"/>
              </a:ext>
            </a:extLst>
          </p:cNvPr>
          <p:cNvSpPr/>
          <p:nvPr/>
        </p:nvSpPr>
        <p:spPr>
          <a:xfrm>
            <a:off x="2227852" y="271656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EEC342C-C64F-E198-2B48-D55F14FEA589}"/>
              </a:ext>
            </a:extLst>
          </p:cNvPr>
          <p:cNvSpPr/>
          <p:nvPr/>
        </p:nvSpPr>
        <p:spPr>
          <a:xfrm>
            <a:off x="2434998" y="271656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700535F-0E2B-F581-B667-DD0083A3AD17}"/>
              </a:ext>
            </a:extLst>
          </p:cNvPr>
          <p:cNvSpPr/>
          <p:nvPr/>
        </p:nvSpPr>
        <p:spPr>
          <a:xfrm>
            <a:off x="2642144" y="271656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47ACCFB-2F80-54F1-A794-54D26BDE5BEB}"/>
              </a:ext>
            </a:extLst>
          </p:cNvPr>
          <p:cNvSpPr/>
          <p:nvPr/>
        </p:nvSpPr>
        <p:spPr>
          <a:xfrm>
            <a:off x="2849290" y="271656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87853D2-A031-917E-50DD-04FC1F87C7F6}"/>
              </a:ext>
            </a:extLst>
          </p:cNvPr>
          <p:cNvSpPr/>
          <p:nvPr/>
        </p:nvSpPr>
        <p:spPr>
          <a:xfrm>
            <a:off x="1813560" y="289411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3EDB3AC-C880-90EA-B938-F3F658166B46}"/>
              </a:ext>
            </a:extLst>
          </p:cNvPr>
          <p:cNvSpPr/>
          <p:nvPr/>
        </p:nvSpPr>
        <p:spPr>
          <a:xfrm>
            <a:off x="2020706" y="289411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4DFC4CE-FD41-B7A7-BA15-163DA92E8846}"/>
              </a:ext>
            </a:extLst>
          </p:cNvPr>
          <p:cNvSpPr/>
          <p:nvPr/>
        </p:nvSpPr>
        <p:spPr>
          <a:xfrm>
            <a:off x="2227852" y="289411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99BDD3D-C82F-F529-DC7F-DB0ACFF834AE}"/>
              </a:ext>
            </a:extLst>
          </p:cNvPr>
          <p:cNvSpPr/>
          <p:nvPr/>
        </p:nvSpPr>
        <p:spPr>
          <a:xfrm>
            <a:off x="2437692" y="289411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FA4FC9B-D144-76AA-4315-74A4FFA7EC2B}"/>
              </a:ext>
            </a:extLst>
          </p:cNvPr>
          <p:cNvSpPr/>
          <p:nvPr/>
        </p:nvSpPr>
        <p:spPr>
          <a:xfrm>
            <a:off x="2647532" y="289411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E1055AF-EFD4-B7E1-96B7-627FBE5372CD}"/>
              </a:ext>
            </a:extLst>
          </p:cNvPr>
          <p:cNvSpPr/>
          <p:nvPr/>
        </p:nvSpPr>
        <p:spPr>
          <a:xfrm>
            <a:off x="2851984" y="289411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0CA6FA4-C9CC-3BE7-1884-181C4D0DEDC5}"/>
              </a:ext>
            </a:extLst>
          </p:cNvPr>
          <p:cNvSpPr/>
          <p:nvPr/>
        </p:nvSpPr>
        <p:spPr>
          <a:xfrm>
            <a:off x="3059130" y="289411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8A4F526C-D3D7-3F95-D2D5-3CAB9545D636}"/>
              </a:ext>
            </a:extLst>
          </p:cNvPr>
          <p:cNvSpPr/>
          <p:nvPr/>
        </p:nvSpPr>
        <p:spPr>
          <a:xfrm>
            <a:off x="3274594" y="2894117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B458D9BF-77B8-B150-C91B-C472BF9DD232}"/>
              </a:ext>
            </a:extLst>
          </p:cNvPr>
          <p:cNvSpPr/>
          <p:nvPr/>
        </p:nvSpPr>
        <p:spPr>
          <a:xfrm>
            <a:off x="1805242" y="3071670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B339345-69C1-282B-4714-1B04A72D2C28}"/>
              </a:ext>
            </a:extLst>
          </p:cNvPr>
          <p:cNvSpPr/>
          <p:nvPr/>
        </p:nvSpPr>
        <p:spPr>
          <a:xfrm>
            <a:off x="2009694" y="307166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55B75D7-571F-F0CD-AE8A-9B84C1C8D87D}"/>
              </a:ext>
            </a:extLst>
          </p:cNvPr>
          <p:cNvSpPr/>
          <p:nvPr/>
        </p:nvSpPr>
        <p:spPr>
          <a:xfrm>
            <a:off x="2216840" y="307166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3C5E008-D0EB-282F-4481-CC63CDBF1CA1}"/>
              </a:ext>
            </a:extLst>
          </p:cNvPr>
          <p:cNvSpPr/>
          <p:nvPr/>
        </p:nvSpPr>
        <p:spPr>
          <a:xfrm>
            <a:off x="2441851" y="307166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29072139-713E-08EC-B4F7-02E7AFB969B2}"/>
              </a:ext>
            </a:extLst>
          </p:cNvPr>
          <p:cNvSpPr/>
          <p:nvPr/>
        </p:nvSpPr>
        <p:spPr>
          <a:xfrm>
            <a:off x="2640679" y="307166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440D2CA-F855-1461-9FF8-58E7521EE1CC}"/>
              </a:ext>
            </a:extLst>
          </p:cNvPr>
          <p:cNvSpPr/>
          <p:nvPr/>
        </p:nvSpPr>
        <p:spPr>
          <a:xfrm>
            <a:off x="2839507" y="307166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F85A19EE-4E61-D00E-2A7A-4480E9FD8648}"/>
              </a:ext>
            </a:extLst>
          </p:cNvPr>
          <p:cNvSpPr/>
          <p:nvPr/>
        </p:nvSpPr>
        <p:spPr>
          <a:xfrm>
            <a:off x="3054971" y="307166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2EA8BBD-1416-2B06-4DCD-E383C921F68F}"/>
              </a:ext>
            </a:extLst>
          </p:cNvPr>
          <p:cNvSpPr/>
          <p:nvPr/>
        </p:nvSpPr>
        <p:spPr>
          <a:xfrm>
            <a:off x="3282912" y="3071651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DAC38C46-BDA9-329D-91E0-DB788911A77A}"/>
              </a:ext>
            </a:extLst>
          </p:cNvPr>
          <p:cNvSpPr/>
          <p:nvPr/>
        </p:nvSpPr>
        <p:spPr>
          <a:xfrm>
            <a:off x="1805242" y="324921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508249F-DE23-F4F2-AF5A-434410090155}"/>
              </a:ext>
            </a:extLst>
          </p:cNvPr>
          <p:cNvSpPr/>
          <p:nvPr/>
        </p:nvSpPr>
        <p:spPr>
          <a:xfrm>
            <a:off x="2009694" y="3249219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F4F9C353-95F4-BB73-6302-C5586FDB5C10}"/>
              </a:ext>
            </a:extLst>
          </p:cNvPr>
          <p:cNvSpPr/>
          <p:nvPr/>
        </p:nvSpPr>
        <p:spPr>
          <a:xfrm>
            <a:off x="2226387" y="324921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AFD1F907-5EDB-A6C6-1FCA-CFBB407DF900}"/>
              </a:ext>
            </a:extLst>
          </p:cNvPr>
          <p:cNvSpPr/>
          <p:nvPr/>
        </p:nvSpPr>
        <p:spPr>
          <a:xfrm>
            <a:off x="2423986" y="3249212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151DFB75-6DD0-11EB-29F9-8285062B376B}"/>
              </a:ext>
            </a:extLst>
          </p:cNvPr>
          <p:cNvSpPr/>
          <p:nvPr/>
        </p:nvSpPr>
        <p:spPr>
          <a:xfrm>
            <a:off x="2655850" y="3249206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D08849E-DBBB-6556-9A4A-A47123F1BFF7}"/>
              </a:ext>
            </a:extLst>
          </p:cNvPr>
          <p:cNvSpPr/>
          <p:nvPr/>
        </p:nvSpPr>
        <p:spPr>
          <a:xfrm>
            <a:off x="2835741" y="3249205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9B93D870-A150-0F62-2470-A9406000EAD9}"/>
              </a:ext>
            </a:extLst>
          </p:cNvPr>
          <p:cNvSpPr/>
          <p:nvPr/>
        </p:nvSpPr>
        <p:spPr>
          <a:xfrm>
            <a:off x="3051736" y="3249204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24EA5F31-33FE-3C5A-26E7-052782DE3D09}"/>
              </a:ext>
            </a:extLst>
          </p:cNvPr>
          <p:cNvSpPr/>
          <p:nvPr/>
        </p:nvSpPr>
        <p:spPr>
          <a:xfrm>
            <a:off x="1055296" y="1892844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17047BDB-9F10-C75E-1224-96C8DECC25B1}"/>
              </a:ext>
            </a:extLst>
          </p:cNvPr>
          <p:cNvSpPr/>
          <p:nvPr/>
        </p:nvSpPr>
        <p:spPr>
          <a:xfrm>
            <a:off x="1055296" y="1715291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D8288218-92D0-C1CE-DEFF-C47ECC582A49}"/>
              </a:ext>
            </a:extLst>
          </p:cNvPr>
          <p:cNvSpPr/>
          <p:nvPr/>
        </p:nvSpPr>
        <p:spPr>
          <a:xfrm>
            <a:off x="1055296" y="153773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BFE91096-1988-764A-33F1-7C57F0EEA712}"/>
              </a:ext>
            </a:extLst>
          </p:cNvPr>
          <p:cNvSpPr/>
          <p:nvPr/>
        </p:nvSpPr>
        <p:spPr>
          <a:xfrm>
            <a:off x="1055296" y="1360185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07788D3C-2B98-AB7C-8E52-1F06D2F6A4BF}"/>
              </a:ext>
            </a:extLst>
          </p:cNvPr>
          <p:cNvSpPr/>
          <p:nvPr/>
        </p:nvSpPr>
        <p:spPr>
          <a:xfrm>
            <a:off x="848150" y="1360185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3B96F98C-2C42-5879-79E2-F5C8E0047ACA}"/>
              </a:ext>
            </a:extLst>
          </p:cNvPr>
          <p:cNvSpPr/>
          <p:nvPr/>
        </p:nvSpPr>
        <p:spPr>
          <a:xfrm>
            <a:off x="848150" y="153773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DDBDF9D5-690A-5546-CA87-E445018D17C1}"/>
              </a:ext>
            </a:extLst>
          </p:cNvPr>
          <p:cNvSpPr/>
          <p:nvPr/>
        </p:nvSpPr>
        <p:spPr>
          <a:xfrm>
            <a:off x="848150" y="1715291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133AC6EC-3AE8-263D-E5CC-C81F76A848E1}"/>
              </a:ext>
            </a:extLst>
          </p:cNvPr>
          <p:cNvSpPr/>
          <p:nvPr/>
        </p:nvSpPr>
        <p:spPr>
          <a:xfrm>
            <a:off x="848150" y="1892844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242C0945-4E17-E129-BA77-0911AE14537E}"/>
              </a:ext>
            </a:extLst>
          </p:cNvPr>
          <p:cNvSpPr/>
          <p:nvPr/>
        </p:nvSpPr>
        <p:spPr>
          <a:xfrm>
            <a:off x="641004" y="1360185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9C73CADF-DEE1-F5B8-7156-04C465444B07}"/>
              </a:ext>
            </a:extLst>
          </p:cNvPr>
          <p:cNvSpPr/>
          <p:nvPr/>
        </p:nvSpPr>
        <p:spPr>
          <a:xfrm>
            <a:off x="641004" y="1537738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E2291770-0B96-E41D-05A6-C1E8DC47E7CF}"/>
              </a:ext>
            </a:extLst>
          </p:cNvPr>
          <p:cNvSpPr/>
          <p:nvPr/>
        </p:nvSpPr>
        <p:spPr>
          <a:xfrm>
            <a:off x="641004" y="1715290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0B5E80AC-5814-DD63-9700-B673E9528B9B}"/>
              </a:ext>
            </a:extLst>
          </p:cNvPr>
          <p:cNvSpPr/>
          <p:nvPr/>
        </p:nvSpPr>
        <p:spPr>
          <a:xfrm>
            <a:off x="641004" y="1892843"/>
            <a:ext cx="207146" cy="1775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1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zech Republic Maps &amp; Facts | Map, Map tattoos, Map outline">
            <a:extLst>
              <a:ext uri="{FF2B5EF4-FFF2-40B4-BE49-F238E27FC236}">
                <a16:creationId xmlns:a16="http://schemas.microsoft.com/office/drawing/2014/main" id="{DA664D5C-F2C6-38EF-A71E-A9E13B81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54" y="822960"/>
            <a:ext cx="8005091" cy="45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E80C1F28-A539-13A7-6D55-CA8A00CAC2FF}"/>
              </a:ext>
            </a:extLst>
          </p:cNvPr>
          <p:cNvSpPr/>
          <p:nvPr/>
        </p:nvSpPr>
        <p:spPr>
          <a:xfrm>
            <a:off x="2695074" y="1299411"/>
            <a:ext cx="1624164" cy="930442"/>
          </a:xfrm>
          <a:custGeom>
            <a:avLst/>
            <a:gdLst>
              <a:gd name="connsiteX0" fmla="*/ 0 w 1624164"/>
              <a:gd name="connsiteY0" fmla="*/ 705852 h 930442"/>
              <a:gd name="connsiteX1" fmla="*/ 96252 w 1624164"/>
              <a:gd name="connsiteY1" fmla="*/ 818147 h 930442"/>
              <a:gd name="connsiteX2" fmla="*/ 240631 w 1624164"/>
              <a:gd name="connsiteY2" fmla="*/ 930442 h 930442"/>
              <a:gd name="connsiteX3" fmla="*/ 834189 w 1624164"/>
              <a:gd name="connsiteY3" fmla="*/ 914400 h 930442"/>
              <a:gd name="connsiteX4" fmla="*/ 930442 w 1624164"/>
              <a:gd name="connsiteY4" fmla="*/ 850231 h 930442"/>
              <a:gd name="connsiteX5" fmla="*/ 1026694 w 1624164"/>
              <a:gd name="connsiteY5" fmla="*/ 737936 h 930442"/>
              <a:gd name="connsiteX6" fmla="*/ 1074821 w 1624164"/>
              <a:gd name="connsiteY6" fmla="*/ 705852 h 930442"/>
              <a:gd name="connsiteX7" fmla="*/ 1203158 w 1624164"/>
              <a:gd name="connsiteY7" fmla="*/ 577515 h 930442"/>
              <a:gd name="connsiteX8" fmla="*/ 1347537 w 1624164"/>
              <a:gd name="connsiteY8" fmla="*/ 545431 h 930442"/>
              <a:gd name="connsiteX9" fmla="*/ 1475873 w 1624164"/>
              <a:gd name="connsiteY9" fmla="*/ 513347 h 930442"/>
              <a:gd name="connsiteX10" fmla="*/ 1588168 w 1624164"/>
              <a:gd name="connsiteY10" fmla="*/ 368968 h 930442"/>
              <a:gd name="connsiteX11" fmla="*/ 1620252 w 1624164"/>
              <a:gd name="connsiteY11" fmla="*/ 304800 h 930442"/>
              <a:gd name="connsiteX12" fmla="*/ 1620252 w 1624164"/>
              <a:gd name="connsiteY12" fmla="*/ 0 h 9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4164" h="930442">
                <a:moveTo>
                  <a:pt x="0" y="705852"/>
                </a:moveTo>
                <a:cubicBezTo>
                  <a:pt x="92270" y="859637"/>
                  <a:pt x="1020" y="733496"/>
                  <a:pt x="96252" y="818147"/>
                </a:cubicBezTo>
                <a:cubicBezTo>
                  <a:pt x="226104" y="933571"/>
                  <a:pt x="141394" y="897363"/>
                  <a:pt x="240631" y="930442"/>
                </a:cubicBezTo>
                <a:lnTo>
                  <a:pt x="834189" y="914400"/>
                </a:lnTo>
                <a:cubicBezTo>
                  <a:pt x="872492" y="909946"/>
                  <a:pt x="930442" y="850231"/>
                  <a:pt x="930442" y="850231"/>
                </a:cubicBezTo>
                <a:cubicBezTo>
                  <a:pt x="965845" y="803027"/>
                  <a:pt x="982009" y="775174"/>
                  <a:pt x="1026694" y="737936"/>
                </a:cubicBezTo>
                <a:cubicBezTo>
                  <a:pt x="1041506" y="725593"/>
                  <a:pt x="1060555" y="718821"/>
                  <a:pt x="1074821" y="705852"/>
                </a:cubicBezTo>
                <a:cubicBezTo>
                  <a:pt x="1119586" y="665156"/>
                  <a:pt x="1143834" y="589380"/>
                  <a:pt x="1203158" y="577515"/>
                </a:cubicBezTo>
                <a:cubicBezTo>
                  <a:pt x="1258289" y="566489"/>
                  <a:pt x="1294677" y="560534"/>
                  <a:pt x="1347537" y="545431"/>
                </a:cubicBezTo>
                <a:cubicBezTo>
                  <a:pt x="1462641" y="512545"/>
                  <a:pt x="1312793" y="545963"/>
                  <a:pt x="1475873" y="513347"/>
                </a:cubicBezTo>
                <a:cubicBezTo>
                  <a:pt x="1528689" y="460532"/>
                  <a:pt x="1549790" y="445724"/>
                  <a:pt x="1588168" y="368968"/>
                </a:cubicBezTo>
                <a:cubicBezTo>
                  <a:pt x="1598863" y="347579"/>
                  <a:pt x="1618180" y="328624"/>
                  <a:pt x="1620252" y="304800"/>
                </a:cubicBezTo>
                <a:cubicBezTo>
                  <a:pt x="1629054" y="203582"/>
                  <a:pt x="1620252" y="101600"/>
                  <a:pt x="1620252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965F9701-4338-69EB-A29A-A9B8C300FD0B}"/>
              </a:ext>
            </a:extLst>
          </p:cNvPr>
          <p:cNvSpPr/>
          <p:nvPr/>
        </p:nvSpPr>
        <p:spPr>
          <a:xfrm>
            <a:off x="3160295" y="3992909"/>
            <a:ext cx="2149642" cy="1301562"/>
          </a:xfrm>
          <a:custGeom>
            <a:avLst/>
            <a:gdLst>
              <a:gd name="connsiteX0" fmla="*/ 0 w 2149642"/>
              <a:gd name="connsiteY0" fmla="*/ 33659 h 1301562"/>
              <a:gd name="connsiteX1" fmla="*/ 80210 w 2149642"/>
              <a:gd name="connsiteY1" fmla="*/ 1575 h 1301562"/>
              <a:gd name="connsiteX2" fmla="*/ 304800 w 2149642"/>
              <a:gd name="connsiteY2" fmla="*/ 17617 h 1301562"/>
              <a:gd name="connsiteX3" fmla="*/ 352926 w 2149642"/>
              <a:gd name="connsiteY3" fmla="*/ 65744 h 1301562"/>
              <a:gd name="connsiteX4" fmla="*/ 481263 w 2149642"/>
              <a:gd name="connsiteY4" fmla="*/ 145954 h 1301562"/>
              <a:gd name="connsiteX5" fmla="*/ 529389 w 2149642"/>
              <a:gd name="connsiteY5" fmla="*/ 194080 h 1301562"/>
              <a:gd name="connsiteX6" fmla="*/ 625642 w 2149642"/>
              <a:gd name="connsiteY6" fmla="*/ 242207 h 1301562"/>
              <a:gd name="connsiteX7" fmla="*/ 689810 w 2149642"/>
              <a:gd name="connsiteY7" fmla="*/ 338459 h 1301562"/>
              <a:gd name="connsiteX8" fmla="*/ 721894 w 2149642"/>
              <a:gd name="connsiteY8" fmla="*/ 386586 h 1301562"/>
              <a:gd name="connsiteX9" fmla="*/ 753979 w 2149642"/>
              <a:gd name="connsiteY9" fmla="*/ 466796 h 1301562"/>
              <a:gd name="connsiteX10" fmla="*/ 802105 w 2149642"/>
              <a:gd name="connsiteY10" fmla="*/ 482838 h 1301562"/>
              <a:gd name="connsiteX11" fmla="*/ 898358 w 2149642"/>
              <a:gd name="connsiteY11" fmla="*/ 547007 h 1301562"/>
              <a:gd name="connsiteX12" fmla="*/ 1042737 w 2149642"/>
              <a:gd name="connsiteY12" fmla="*/ 627217 h 1301562"/>
              <a:gd name="connsiteX13" fmla="*/ 1122947 w 2149642"/>
              <a:gd name="connsiteY13" fmla="*/ 643259 h 1301562"/>
              <a:gd name="connsiteX14" fmla="*/ 1379621 w 2149642"/>
              <a:gd name="connsiteY14" fmla="*/ 691386 h 1301562"/>
              <a:gd name="connsiteX15" fmla="*/ 1475873 w 2149642"/>
              <a:gd name="connsiteY15" fmla="*/ 723470 h 1301562"/>
              <a:gd name="connsiteX16" fmla="*/ 1572126 w 2149642"/>
              <a:gd name="connsiteY16" fmla="*/ 819723 h 1301562"/>
              <a:gd name="connsiteX17" fmla="*/ 1620252 w 2149642"/>
              <a:gd name="connsiteY17" fmla="*/ 867849 h 1301562"/>
              <a:gd name="connsiteX18" fmla="*/ 1700463 w 2149642"/>
              <a:gd name="connsiteY18" fmla="*/ 915975 h 1301562"/>
              <a:gd name="connsiteX19" fmla="*/ 1892968 w 2149642"/>
              <a:gd name="connsiteY19" fmla="*/ 1092438 h 1301562"/>
              <a:gd name="connsiteX20" fmla="*/ 1941094 w 2149642"/>
              <a:gd name="connsiteY20" fmla="*/ 1140565 h 1301562"/>
              <a:gd name="connsiteX21" fmla="*/ 1989221 w 2149642"/>
              <a:gd name="connsiteY21" fmla="*/ 1188691 h 1301562"/>
              <a:gd name="connsiteX22" fmla="*/ 2021305 w 2149642"/>
              <a:gd name="connsiteY22" fmla="*/ 1236817 h 1301562"/>
              <a:gd name="connsiteX23" fmla="*/ 2133600 w 2149642"/>
              <a:gd name="connsiteY23" fmla="*/ 1300986 h 1301562"/>
              <a:gd name="connsiteX24" fmla="*/ 2149642 w 2149642"/>
              <a:gd name="connsiteY24" fmla="*/ 1300986 h 130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49642" h="1301562">
                <a:moveTo>
                  <a:pt x="0" y="33659"/>
                </a:moveTo>
                <a:cubicBezTo>
                  <a:pt x="26737" y="22964"/>
                  <a:pt x="51454" y="3088"/>
                  <a:pt x="80210" y="1575"/>
                </a:cubicBezTo>
                <a:cubicBezTo>
                  <a:pt x="155160" y="-2370"/>
                  <a:pt x="231741" y="427"/>
                  <a:pt x="304800" y="17617"/>
                </a:cubicBezTo>
                <a:cubicBezTo>
                  <a:pt x="326884" y="22813"/>
                  <a:pt x="334465" y="52557"/>
                  <a:pt x="352926" y="65744"/>
                </a:cubicBezTo>
                <a:cubicBezTo>
                  <a:pt x="517265" y="183130"/>
                  <a:pt x="312704" y="1476"/>
                  <a:pt x="481263" y="145954"/>
                </a:cubicBezTo>
                <a:cubicBezTo>
                  <a:pt x="498488" y="160718"/>
                  <a:pt x="511961" y="179556"/>
                  <a:pt x="529389" y="194080"/>
                </a:cubicBezTo>
                <a:cubicBezTo>
                  <a:pt x="570854" y="228634"/>
                  <a:pt x="577407" y="226129"/>
                  <a:pt x="625642" y="242207"/>
                </a:cubicBezTo>
                <a:cubicBezTo>
                  <a:pt x="716872" y="333437"/>
                  <a:pt x="643379" y="245595"/>
                  <a:pt x="689810" y="338459"/>
                </a:cubicBezTo>
                <a:cubicBezTo>
                  <a:pt x="698432" y="355704"/>
                  <a:pt x="713272" y="369341"/>
                  <a:pt x="721894" y="386586"/>
                </a:cubicBezTo>
                <a:cubicBezTo>
                  <a:pt x="734772" y="412342"/>
                  <a:pt x="735544" y="444674"/>
                  <a:pt x="753979" y="466796"/>
                </a:cubicBezTo>
                <a:cubicBezTo>
                  <a:pt x="764804" y="479786"/>
                  <a:pt x="786063" y="477491"/>
                  <a:pt x="802105" y="482838"/>
                </a:cubicBezTo>
                <a:cubicBezTo>
                  <a:pt x="859288" y="540023"/>
                  <a:pt x="807712" y="495210"/>
                  <a:pt x="898358" y="547007"/>
                </a:cubicBezTo>
                <a:cubicBezTo>
                  <a:pt x="972038" y="589109"/>
                  <a:pt x="937226" y="588850"/>
                  <a:pt x="1042737" y="627217"/>
                </a:cubicBezTo>
                <a:cubicBezTo>
                  <a:pt x="1068362" y="636535"/>
                  <a:pt x="1096495" y="636646"/>
                  <a:pt x="1122947" y="643259"/>
                </a:cubicBezTo>
                <a:cubicBezTo>
                  <a:pt x="1322651" y="693186"/>
                  <a:pt x="1145740" y="665399"/>
                  <a:pt x="1379621" y="691386"/>
                </a:cubicBezTo>
                <a:cubicBezTo>
                  <a:pt x="1411705" y="702081"/>
                  <a:pt x="1447733" y="704710"/>
                  <a:pt x="1475873" y="723470"/>
                </a:cubicBezTo>
                <a:cubicBezTo>
                  <a:pt x="1513627" y="748639"/>
                  <a:pt x="1540042" y="787639"/>
                  <a:pt x="1572126" y="819723"/>
                </a:cubicBezTo>
                <a:cubicBezTo>
                  <a:pt x="1588168" y="835765"/>
                  <a:pt x="1600798" y="856177"/>
                  <a:pt x="1620252" y="867849"/>
                </a:cubicBezTo>
                <a:cubicBezTo>
                  <a:pt x="1646989" y="883891"/>
                  <a:pt x="1675246" y="897636"/>
                  <a:pt x="1700463" y="915975"/>
                </a:cubicBezTo>
                <a:cubicBezTo>
                  <a:pt x="1780583" y="974244"/>
                  <a:pt x="1822581" y="1022050"/>
                  <a:pt x="1892968" y="1092438"/>
                </a:cubicBezTo>
                <a:lnTo>
                  <a:pt x="1941094" y="1140565"/>
                </a:lnTo>
                <a:cubicBezTo>
                  <a:pt x="1957136" y="1156607"/>
                  <a:pt x="1976636" y="1169814"/>
                  <a:pt x="1989221" y="1188691"/>
                </a:cubicBezTo>
                <a:cubicBezTo>
                  <a:pt x="1999916" y="1204733"/>
                  <a:pt x="2007672" y="1223184"/>
                  <a:pt x="2021305" y="1236817"/>
                </a:cubicBezTo>
                <a:cubicBezTo>
                  <a:pt x="2060193" y="1275705"/>
                  <a:pt x="2084653" y="1288749"/>
                  <a:pt x="2133600" y="1300986"/>
                </a:cubicBezTo>
                <a:cubicBezTo>
                  <a:pt x="2138788" y="1302283"/>
                  <a:pt x="2144295" y="1300986"/>
                  <a:pt x="2149642" y="130098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1C634E18-38D3-E486-FC45-9E9E1BF5E03B}"/>
              </a:ext>
            </a:extLst>
          </p:cNvPr>
          <p:cNvSpPr/>
          <p:nvPr/>
        </p:nvSpPr>
        <p:spPr>
          <a:xfrm>
            <a:off x="7058526" y="2101516"/>
            <a:ext cx="1524000" cy="673768"/>
          </a:xfrm>
          <a:custGeom>
            <a:avLst/>
            <a:gdLst>
              <a:gd name="connsiteX0" fmla="*/ 1524000 w 1524000"/>
              <a:gd name="connsiteY0" fmla="*/ 272716 h 673768"/>
              <a:gd name="connsiteX1" fmla="*/ 1443790 w 1524000"/>
              <a:gd name="connsiteY1" fmla="*/ 336884 h 673768"/>
              <a:gd name="connsiteX2" fmla="*/ 1395663 w 1524000"/>
              <a:gd name="connsiteY2" fmla="*/ 368968 h 673768"/>
              <a:gd name="connsiteX3" fmla="*/ 1363579 w 1524000"/>
              <a:gd name="connsiteY3" fmla="*/ 417095 h 673768"/>
              <a:gd name="connsiteX4" fmla="*/ 1251285 w 1524000"/>
              <a:gd name="connsiteY4" fmla="*/ 497305 h 673768"/>
              <a:gd name="connsiteX5" fmla="*/ 1155032 w 1524000"/>
              <a:gd name="connsiteY5" fmla="*/ 529389 h 673768"/>
              <a:gd name="connsiteX6" fmla="*/ 1074821 w 1524000"/>
              <a:gd name="connsiteY6" fmla="*/ 561473 h 673768"/>
              <a:gd name="connsiteX7" fmla="*/ 1026695 w 1524000"/>
              <a:gd name="connsiteY7" fmla="*/ 577516 h 673768"/>
              <a:gd name="connsiteX8" fmla="*/ 930442 w 1524000"/>
              <a:gd name="connsiteY8" fmla="*/ 625642 h 673768"/>
              <a:gd name="connsiteX9" fmla="*/ 737937 w 1524000"/>
              <a:gd name="connsiteY9" fmla="*/ 673768 h 673768"/>
              <a:gd name="connsiteX10" fmla="*/ 176463 w 1524000"/>
              <a:gd name="connsiteY10" fmla="*/ 657726 h 673768"/>
              <a:gd name="connsiteX11" fmla="*/ 128337 w 1524000"/>
              <a:gd name="connsiteY11" fmla="*/ 609600 h 673768"/>
              <a:gd name="connsiteX12" fmla="*/ 80211 w 1524000"/>
              <a:gd name="connsiteY12" fmla="*/ 513347 h 673768"/>
              <a:gd name="connsiteX13" fmla="*/ 48127 w 1524000"/>
              <a:gd name="connsiteY13" fmla="*/ 304800 h 673768"/>
              <a:gd name="connsiteX14" fmla="*/ 32085 w 1524000"/>
              <a:gd name="connsiteY14" fmla="*/ 96252 h 673768"/>
              <a:gd name="connsiteX15" fmla="*/ 16042 w 1524000"/>
              <a:gd name="connsiteY15" fmla="*/ 48126 h 673768"/>
              <a:gd name="connsiteX16" fmla="*/ 0 w 1524000"/>
              <a:gd name="connsiteY16" fmla="*/ 0 h 67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24000" h="673768">
                <a:moveTo>
                  <a:pt x="1524000" y="272716"/>
                </a:moveTo>
                <a:cubicBezTo>
                  <a:pt x="1497263" y="294105"/>
                  <a:pt x="1471182" y="316340"/>
                  <a:pt x="1443790" y="336884"/>
                </a:cubicBezTo>
                <a:cubicBezTo>
                  <a:pt x="1428366" y="348452"/>
                  <a:pt x="1409296" y="355335"/>
                  <a:pt x="1395663" y="368968"/>
                </a:cubicBezTo>
                <a:cubicBezTo>
                  <a:pt x="1382030" y="382601"/>
                  <a:pt x="1377212" y="403462"/>
                  <a:pt x="1363579" y="417095"/>
                </a:cubicBezTo>
                <a:cubicBezTo>
                  <a:pt x="1358839" y="421835"/>
                  <a:pt x="1267681" y="490018"/>
                  <a:pt x="1251285" y="497305"/>
                </a:cubicBezTo>
                <a:cubicBezTo>
                  <a:pt x="1220380" y="511040"/>
                  <a:pt x="1186433" y="516829"/>
                  <a:pt x="1155032" y="529389"/>
                </a:cubicBezTo>
                <a:cubicBezTo>
                  <a:pt x="1128295" y="540084"/>
                  <a:pt x="1101784" y="551362"/>
                  <a:pt x="1074821" y="561473"/>
                </a:cubicBezTo>
                <a:cubicBezTo>
                  <a:pt x="1058988" y="567411"/>
                  <a:pt x="1042147" y="570648"/>
                  <a:pt x="1026695" y="577516"/>
                </a:cubicBezTo>
                <a:cubicBezTo>
                  <a:pt x="993915" y="592085"/>
                  <a:pt x="963222" y="611073"/>
                  <a:pt x="930442" y="625642"/>
                </a:cubicBezTo>
                <a:cubicBezTo>
                  <a:pt x="882993" y="646730"/>
                  <a:pt x="760491" y="668756"/>
                  <a:pt x="737937" y="673768"/>
                </a:cubicBezTo>
                <a:cubicBezTo>
                  <a:pt x="550779" y="668421"/>
                  <a:pt x="362669" y="677326"/>
                  <a:pt x="176463" y="657726"/>
                </a:cubicBezTo>
                <a:cubicBezTo>
                  <a:pt x="153901" y="655351"/>
                  <a:pt x="142861" y="627029"/>
                  <a:pt x="128337" y="609600"/>
                </a:cubicBezTo>
                <a:cubicBezTo>
                  <a:pt x="100331" y="575993"/>
                  <a:pt x="90547" y="554689"/>
                  <a:pt x="80211" y="513347"/>
                </a:cubicBezTo>
                <a:cubicBezTo>
                  <a:pt x="64208" y="449334"/>
                  <a:pt x="54121" y="367741"/>
                  <a:pt x="48127" y="304800"/>
                </a:cubicBezTo>
                <a:cubicBezTo>
                  <a:pt x="41517" y="235393"/>
                  <a:pt x="40733" y="165435"/>
                  <a:pt x="32085" y="96252"/>
                </a:cubicBezTo>
                <a:cubicBezTo>
                  <a:pt x="29988" y="79473"/>
                  <a:pt x="21390" y="64168"/>
                  <a:pt x="16042" y="48126"/>
                </a:cubicBezTo>
                <a:lnTo>
                  <a:pt x="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DB69081C-F99E-2E8A-A213-39E765AC4113}"/>
              </a:ext>
            </a:extLst>
          </p:cNvPr>
          <p:cNvSpPr/>
          <p:nvPr/>
        </p:nvSpPr>
        <p:spPr>
          <a:xfrm>
            <a:off x="5807242" y="1235242"/>
            <a:ext cx="898358" cy="385539"/>
          </a:xfrm>
          <a:custGeom>
            <a:avLst/>
            <a:gdLst>
              <a:gd name="connsiteX0" fmla="*/ 0 w 898358"/>
              <a:gd name="connsiteY0" fmla="*/ 0 h 385539"/>
              <a:gd name="connsiteX1" fmla="*/ 32084 w 898358"/>
              <a:gd name="connsiteY1" fmla="*/ 240632 h 385539"/>
              <a:gd name="connsiteX2" fmla="*/ 64169 w 898358"/>
              <a:gd name="connsiteY2" fmla="*/ 288758 h 385539"/>
              <a:gd name="connsiteX3" fmla="*/ 112295 w 898358"/>
              <a:gd name="connsiteY3" fmla="*/ 352926 h 385539"/>
              <a:gd name="connsiteX4" fmla="*/ 176463 w 898358"/>
              <a:gd name="connsiteY4" fmla="*/ 368969 h 385539"/>
              <a:gd name="connsiteX5" fmla="*/ 737937 w 898358"/>
              <a:gd name="connsiteY5" fmla="*/ 385011 h 385539"/>
              <a:gd name="connsiteX6" fmla="*/ 898358 w 898358"/>
              <a:gd name="connsiteY6" fmla="*/ 385011 h 38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8358" h="385539">
                <a:moveTo>
                  <a:pt x="0" y="0"/>
                </a:moveTo>
                <a:cubicBezTo>
                  <a:pt x="10695" y="80211"/>
                  <a:pt x="14530" y="161638"/>
                  <a:pt x="32084" y="240632"/>
                </a:cubicBezTo>
                <a:cubicBezTo>
                  <a:pt x="36267" y="259453"/>
                  <a:pt x="52962" y="273069"/>
                  <a:pt x="64169" y="288758"/>
                </a:cubicBezTo>
                <a:cubicBezTo>
                  <a:pt x="79710" y="310514"/>
                  <a:pt x="90539" y="337385"/>
                  <a:pt x="112295" y="352926"/>
                </a:cubicBezTo>
                <a:cubicBezTo>
                  <a:pt x="130236" y="365741"/>
                  <a:pt x="154444" y="367840"/>
                  <a:pt x="176463" y="368969"/>
                </a:cubicBezTo>
                <a:cubicBezTo>
                  <a:pt x="363452" y="378558"/>
                  <a:pt x="550749" y="380851"/>
                  <a:pt x="737937" y="385011"/>
                </a:cubicBezTo>
                <a:cubicBezTo>
                  <a:pt x="791397" y="386199"/>
                  <a:pt x="844884" y="385011"/>
                  <a:pt x="898358" y="38501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Picture 2" descr="Staropramen Premium | Staropramen">
            <a:extLst>
              <a:ext uri="{FF2B5EF4-FFF2-40B4-BE49-F238E27FC236}">
                <a16:creationId xmlns:a16="http://schemas.microsoft.com/office/drawing/2014/main" id="{3C65BD8F-372A-34FF-522B-7C62F546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3" y="2050905"/>
            <a:ext cx="263172" cy="10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University | Prague">
            <a:extLst>
              <a:ext uri="{FF2B5EF4-FFF2-40B4-BE49-F238E27FC236}">
                <a16:creationId xmlns:a16="http://schemas.microsoft.com/office/drawing/2014/main" id="{D02ED1BA-0727-4C17-48FA-ED05D00F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91" y="2282395"/>
            <a:ext cx="673769" cy="6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lsner Urquell 12oz 6pk Btl - Luekens Wine &amp; Spirits">
            <a:extLst>
              <a:ext uri="{FF2B5EF4-FFF2-40B4-BE49-F238E27FC236}">
                <a16:creationId xmlns:a16="http://schemas.microsoft.com/office/drawing/2014/main" id="{9E50FFC3-A5B8-3EF2-839E-187A7A111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44" y="2775284"/>
            <a:ext cx="510600" cy="10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zech national brewery – Budějovický Budvar n. p.">
            <a:extLst>
              <a:ext uri="{FF2B5EF4-FFF2-40B4-BE49-F238E27FC236}">
                <a16:creationId xmlns:a16="http://schemas.microsoft.com/office/drawing/2014/main" id="{939AC41F-48BA-58E4-D428-F418A607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3" y="4148126"/>
            <a:ext cx="226880" cy="89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obrno - Pivo s moravským srdcem">
            <a:extLst>
              <a:ext uri="{FF2B5EF4-FFF2-40B4-BE49-F238E27FC236}">
                <a16:creationId xmlns:a16="http://schemas.microsoft.com/office/drawing/2014/main" id="{C5B94BD7-5DFE-11F9-2CBB-37AE39C1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42" y="3576718"/>
            <a:ext cx="258941" cy="1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rakonoš 12° 0,5 l sklo od 16 Kč - Zbozi.cz">
            <a:extLst>
              <a:ext uri="{FF2B5EF4-FFF2-40B4-BE49-F238E27FC236}">
                <a16:creationId xmlns:a16="http://schemas.microsoft.com/office/drawing/2014/main" id="{5DB7B89C-219B-52DE-6851-F6B4ABE3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69" y="1647707"/>
            <a:ext cx="219953" cy="9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utník 12%, 0,5l">
            <a:extLst>
              <a:ext uri="{FF2B5EF4-FFF2-40B4-BE49-F238E27FC236}">
                <a16:creationId xmlns:a16="http://schemas.microsoft.com/office/drawing/2014/main" id="{06F2B4E5-5EA4-2746-00FC-A97BE999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7" y="3243985"/>
            <a:ext cx="270447" cy="8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14C1DC-0360-E4C3-34D1-110106199E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6997" y="2892456"/>
            <a:ext cx="602050" cy="8261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86AE2C2-AD8A-5C9C-1E17-DB10E0B2AA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3522" y="3170221"/>
            <a:ext cx="696995" cy="9277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2180A2-B571-8E80-ABCB-3E70A60BE2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4666" y="2299302"/>
            <a:ext cx="673770" cy="79308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C41EC74-1F96-C6F3-E790-404E63B6F9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88098">
            <a:off x="6207244" y="1801679"/>
            <a:ext cx="565951" cy="799713"/>
          </a:xfrm>
          <a:prstGeom prst="rect">
            <a:avLst/>
          </a:prstGeom>
        </p:spPr>
      </p:pic>
      <p:pic>
        <p:nvPicPr>
          <p:cNvPr id="1038" name="Picture 14" descr="Pivovar Konrad Liberec – Pivovar Konrad Liberec – Vratislavice – výrobce piva  Konrad">
            <a:extLst>
              <a:ext uri="{FF2B5EF4-FFF2-40B4-BE49-F238E27FC236}">
                <a16:creationId xmlns:a16="http://schemas.microsoft.com/office/drawing/2014/main" id="{766C9E17-E753-1B71-EB39-A0FA7191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72" y="1211466"/>
            <a:ext cx="871883" cy="8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24C5A7B-B162-E119-2495-9142F3D4D9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4012" y="3709277"/>
            <a:ext cx="664026" cy="90996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A7FE876-9F8E-AAB8-3826-DB3E1075C5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890747">
            <a:off x="7204085" y="3725431"/>
            <a:ext cx="772960" cy="80656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FF173D5-2AF9-A10C-5A7B-09872E5F6F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030297">
            <a:off x="5130925" y="1400690"/>
            <a:ext cx="747477" cy="664807"/>
          </a:xfrm>
          <a:prstGeom prst="rect">
            <a:avLst/>
          </a:prstGeom>
        </p:spPr>
      </p:pic>
      <p:pic>
        <p:nvPicPr>
          <p:cNvPr id="1040" name="Picture 16" descr="Velkopopovický Kozel světlý 0,5l | Nápoje online pro byt, dům i kancelář">
            <a:extLst>
              <a:ext uri="{FF2B5EF4-FFF2-40B4-BE49-F238E27FC236}">
                <a16:creationId xmlns:a16="http://schemas.microsoft.com/office/drawing/2014/main" id="{220FBF2E-16B9-EF21-375C-0EB7E2FC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80" y="2607140"/>
            <a:ext cx="240100" cy="9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45BB5E29-36C5-B88D-52AA-0E844E59B890}"/>
              </a:ext>
            </a:extLst>
          </p:cNvPr>
          <p:cNvSpPr/>
          <p:nvPr/>
        </p:nvSpPr>
        <p:spPr>
          <a:xfrm>
            <a:off x="8963025" y="3228792"/>
            <a:ext cx="1009650" cy="1371783"/>
          </a:xfrm>
          <a:custGeom>
            <a:avLst/>
            <a:gdLst>
              <a:gd name="connsiteX0" fmla="*/ 1009650 w 1009650"/>
              <a:gd name="connsiteY0" fmla="*/ 66858 h 1371783"/>
              <a:gd name="connsiteX1" fmla="*/ 657225 w 1009650"/>
              <a:gd name="connsiteY1" fmla="*/ 9708 h 1371783"/>
              <a:gd name="connsiteX2" fmla="*/ 561975 w 1009650"/>
              <a:gd name="connsiteY2" fmla="*/ 183 h 1371783"/>
              <a:gd name="connsiteX3" fmla="*/ 428625 w 1009650"/>
              <a:gd name="connsiteY3" fmla="*/ 19233 h 1371783"/>
              <a:gd name="connsiteX4" fmla="*/ 381000 w 1009650"/>
              <a:gd name="connsiteY4" fmla="*/ 38283 h 1371783"/>
              <a:gd name="connsiteX5" fmla="*/ 295275 w 1009650"/>
              <a:gd name="connsiteY5" fmla="*/ 124008 h 1371783"/>
              <a:gd name="connsiteX6" fmla="*/ 209550 w 1009650"/>
              <a:gd name="connsiteY6" fmla="*/ 228783 h 1371783"/>
              <a:gd name="connsiteX7" fmla="*/ 190500 w 1009650"/>
              <a:gd name="connsiteY7" fmla="*/ 866958 h 1371783"/>
              <a:gd name="connsiteX8" fmla="*/ 152400 w 1009650"/>
              <a:gd name="connsiteY8" fmla="*/ 924108 h 1371783"/>
              <a:gd name="connsiteX9" fmla="*/ 123825 w 1009650"/>
              <a:gd name="connsiteY9" fmla="*/ 981258 h 1371783"/>
              <a:gd name="connsiteX10" fmla="*/ 114300 w 1009650"/>
              <a:gd name="connsiteY10" fmla="*/ 1019358 h 1371783"/>
              <a:gd name="connsiteX11" fmla="*/ 76200 w 1009650"/>
              <a:gd name="connsiteY11" fmla="*/ 1047933 h 1371783"/>
              <a:gd name="connsiteX12" fmla="*/ 0 w 1009650"/>
              <a:gd name="connsiteY12" fmla="*/ 1143183 h 1371783"/>
              <a:gd name="connsiteX13" fmla="*/ 0 w 1009650"/>
              <a:gd name="connsiteY13" fmla="*/ 1371783 h 137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9650" h="1371783">
                <a:moveTo>
                  <a:pt x="1009650" y="66858"/>
                </a:moveTo>
                <a:lnTo>
                  <a:pt x="657225" y="9708"/>
                </a:lnTo>
                <a:cubicBezTo>
                  <a:pt x="625665" y="5008"/>
                  <a:pt x="593856" y="-1145"/>
                  <a:pt x="561975" y="183"/>
                </a:cubicBezTo>
                <a:cubicBezTo>
                  <a:pt x="517113" y="2052"/>
                  <a:pt x="473075" y="12883"/>
                  <a:pt x="428625" y="19233"/>
                </a:cubicBezTo>
                <a:cubicBezTo>
                  <a:pt x="412750" y="25583"/>
                  <a:pt x="394444" y="27720"/>
                  <a:pt x="381000" y="38283"/>
                </a:cubicBezTo>
                <a:cubicBezTo>
                  <a:pt x="349224" y="63250"/>
                  <a:pt x="323850" y="95433"/>
                  <a:pt x="295275" y="124008"/>
                </a:cubicBezTo>
                <a:cubicBezTo>
                  <a:pt x="237862" y="181421"/>
                  <a:pt x="267614" y="147493"/>
                  <a:pt x="209550" y="228783"/>
                </a:cubicBezTo>
                <a:cubicBezTo>
                  <a:pt x="203200" y="441508"/>
                  <a:pt x="207933" y="654853"/>
                  <a:pt x="190500" y="866958"/>
                </a:cubicBezTo>
                <a:cubicBezTo>
                  <a:pt x="188625" y="889776"/>
                  <a:pt x="163936" y="904332"/>
                  <a:pt x="152400" y="924108"/>
                </a:cubicBezTo>
                <a:cubicBezTo>
                  <a:pt x="141668" y="942505"/>
                  <a:pt x="131735" y="961483"/>
                  <a:pt x="123825" y="981258"/>
                </a:cubicBezTo>
                <a:cubicBezTo>
                  <a:pt x="118963" y="993413"/>
                  <a:pt x="121909" y="1008706"/>
                  <a:pt x="114300" y="1019358"/>
                </a:cubicBezTo>
                <a:cubicBezTo>
                  <a:pt x="105073" y="1032276"/>
                  <a:pt x="88147" y="1037479"/>
                  <a:pt x="76200" y="1047933"/>
                </a:cubicBezTo>
                <a:cubicBezTo>
                  <a:pt x="59614" y="1062446"/>
                  <a:pt x="0" y="1121795"/>
                  <a:pt x="0" y="1143183"/>
                </a:cubicBezTo>
                <a:lnTo>
                  <a:pt x="0" y="1371783"/>
                </a:lnTo>
              </a:path>
            </a:pathLst>
          </a:custGeom>
          <a:noFill/>
          <a:ln w="38100">
            <a:solidFill>
              <a:srgbClr val="A75F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00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zech Republic Maps &amp; Facts | Map, Map tattoos, Map outline">
            <a:extLst>
              <a:ext uri="{FF2B5EF4-FFF2-40B4-BE49-F238E27FC236}">
                <a16:creationId xmlns:a16="http://schemas.microsoft.com/office/drawing/2014/main" id="{DA664D5C-F2C6-38EF-A71E-A9E13B818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54" y="822959"/>
            <a:ext cx="8005091" cy="45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University | Prague">
            <a:extLst>
              <a:ext uri="{FF2B5EF4-FFF2-40B4-BE49-F238E27FC236}">
                <a16:creationId xmlns:a16="http://schemas.microsoft.com/office/drawing/2014/main" id="{D02ED1BA-0727-4C17-48FA-ED05D00F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91" y="2282395"/>
            <a:ext cx="673769" cy="6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14C1DC-0360-E4C3-34D1-110106199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681" y="2579357"/>
            <a:ext cx="602050" cy="8261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86AE2C2-AD8A-5C9C-1E17-DB10E0B2A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546" y="3005566"/>
            <a:ext cx="696995" cy="9277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2180A2-B571-8E80-ABCB-3E70A60BE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814" y="1513283"/>
            <a:ext cx="673770" cy="79308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C41EC74-1F96-C6F3-E790-404E63B6F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88098">
            <a:off x="5168270" y="1588037"/>
            <a:ext cx="565951" cy="79971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24C5A7B-B162-E119-2495-9142F3D4D9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9257" y="2280808"/>
            <a:ext cx="664026" cy="90996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A7FE876-9F8E-AAB8-3826-DB3E1075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90747">
            <a:off x="5064765" y="3137973"/>
            <a:ext cx="772960" cy="80656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FF173D5-2AF9-A10C-5A7B-09872E5F6F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030297">
            <a:off x="3978739" y="1902320"/>
            <a:ext cx="747477" cy="66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1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95A50-C009-CEF1-E85D-E1113590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Lekce první (</a:t>
            </a:r>
            <a:r>
              <a:rPr lang="cs-CZ" dirty="0" err="1"/>
              <a:t>Lesson</a:t>
            </a:r>
            <a:r>
              <a:rPr lang="cs-CZ" dirty="0"/>
              <a:t> 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ECCD0F-23CB-43D5-C5CA-90ACB976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785360" cy="4023360"/>
          </a:xfrm>
        </p:spPr>
        <p:txBody>
          <a:bodyPr>
            <a:normAutofit/>
          </a:bodyPr>
          <a:lstStyle/>
          <a:p>
            <a:r>
              <a:rPr lang="cs-CZ" sz="2800" dirty="0"/>
              <a:t>Ahoj!			</a:t>
            </a:r>
          </a:p>
          <a:p>
            <a:r>
              <a:rPr lang="cs-CZ" sz="2800" dirty="0"/>
              <a:t>Jmenuji se (Karel)</a:t>
            </a:r>
          </a:p>
          <a:p>
            <a:r>
              <a:rPr lang="cs-CZ" sz="2800" dirty="0"/>
              <a:t>Co?</a:t>
            </a:r>
          </a:p>
          <a:p>
            <a:r>
              <a:rPr lang="cs-CZ" sz="2800" dirty="0"/>
              <a:t>Jmenuji se</a:t>
            </a:r>
          </a:p>
          <a:p>
            <a:r>
              <a:rPr lang="cs-CZ" sz="2800" dirty="0"/>
              <a:t>Kdo?</a:t>
            </a:r>
          </a:p>
          <a:p>
            <a:r>
              <a:rPr lang="cs-CZ" sz="2800" dirty="0"/>
              <a:t>Jmenuji se</a:t>
            </a:r>
          </a:p>
          <a:p>
            <a:r>
              <a:rPr lang="cs-CZ" sz="2800" dirty="0" err="1"/>
              <a:t>Chika-chika</a:t>
            </a:r>
            <a:r>
              <a:rPr lang="cs-CZ" sz="2800" dirty="0"/>
              <a:t> </a:t>
            </a:r>
            <a:r>
              <a:rPr lang="cs-CZ" sz="2800" dirty="0" err="1"/>
              <a:t>Slim</a:t>
            </a:r>
            <a:r>
              <a:rPr lang="cs-CZ" sz="2800" dirty="0"/>
              <a:t> </a:t>
            </a:r>
            <a:r>
              <a:rPr lang="cs-CZ" sz="2800" dirty="0" err="1"/>
              <a:t>Shady</a:t>
            </a:r>
            <a:endParaRPr lang="cs-CZ" sz="28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2F9E0F1-EA59-DA7A-F526-675F0E3CA43D}"/>
              </a:ext>
            </a:extLst>
          </p:cNvPr>
          <p:cNvSpPr txBox="1">
            <a:spLocks/>
          </p:cNvSpPr>
          <p:nvPr/>
        </p:nvSpPr>
        <p:spPr>
          <a:xfrm>
            <a:off x="6228080" y="1845734"/>
            <a:ext cx="449072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/>
              <a:t>Hi</a:t>
            </a:r>
            <a:r>
              <a:rPr lang="cs-CZ" sz="2800" dirty="0"/>
              <a:t>! (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Bye</a:t>
            </a:r>
            <a:r>
              <a:rPr lang="cs-CZ" sz="2800" dirty="0"/>
              <a:t>!)</a:t>
            </a:r>
          </a:p>
          <a:p>
            <a:r>
              <a:rPr lang="cs-CZ" sz="2800" dirty="0"/>
              <a:t>My </a:t>
            </a:r>
            <a:r>
              <a:rPr lang="cs-CZ" sz="2800" dirty="0" err="1"/>
              <a:t>name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(Karel)</a:t>
            </a:r>
          </a:p>
          <a:p>
            <a:r>
              <a:rPr lang="cs-CZ" sz="2800" dirty="0" err="1"/>
              <a:t>What</a:t>
            </a:r>
            <a:r>
              <a:rPr lang="cs-CZ" sz="2800" dirty="0"/>
              <a:t>?</a:t>
            </a:r>
          </a:p>
          <a:p>
            <a:r>
              <a:rPr lang="cs-CZ" sz="2800" dirty="0"/>
              <a:t>My </a:t>
            </a:r>
            <a:r>
              <a:rPr lang="cs-CZ" sz="2800" dirty="0" err="1"/>
              <a:t>name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	</a:t>
            </a:r>
          </a:p>
          <a:p>
            <a:r>
              <a:rPr lang="cs-CZ" sz="2800" dirty="0" err="1"/>
              <a:t>Who</a:t>
            </a:r>
            <a:r>
              <a:rPr lang="cs-CZ" sz="2800" dirty="0"/>
              <a:t>?</a:t>
            </a:r>
          </a:p>
          <a:p>
            <a:r>
              <a:rPr lang="cs-CZ" sz="2800" dirty="0"/>
              <a:t>My </a:t>
            </a:r>
            <a:r>
              <a:rPr lang="cs-CZ" sz="2800" dirty="0" err="1"/>
              <a:t>name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endParaRPr lang="cs-CZ" sz="2800" dirty="0"/>
          </a:p>
          <a:p>
            <a:r>
              <a:rPr lang="cs-CZ" sz="2800" dirty="0" err="1"/>
              <a:t>Chika-Chika</a:t>
            </a:r>
            <a:r>
              <a:rPr lang="cs-CZ" sz="2800" dirty="0"/>
              <a:t> </a:t>
            </a:r>
            <a:r>
              <a:rPr lang="cs-CZ" sz="2800" dirty="0" err="1"/>
              <a:t>Slim</a:t>
            </a:r>
            <a:r>
              <a:rPr lang="cs-CZ" sz="2800" dirty="0"/>
              <a:t> </a:t>
            </a:r>
            <a:r>
              <a:rPr lang="cs-CZ" sz="2800" dirty="0" err="1"/>
              <a:t>Shady</a:t>
            </a:r>
            <a:r>
              <a:rPr lang="cs-CZ" sz="2800" dirty="0"/>
              <a:t>!	</a:t>
            </a:r>
          </a:p>
        </p:txBody>
      </p:sp>
      <p:pic>
        <p:nvPicPr>
          <p:cNvPr id="3074" name="Picture 2" descr="Eminem – My Name Is (Original) Lyrics | Genius Lyrics">
            <a:extLst>
              <a:ext uri="{FF2B5EF4-FFF2-40B4-BE49-F238E27FC236}">
                <a16:creationId xmlns:a16="http://schemas.microsoft.com/office/drawing/2014/main" id="{092C8A7E-FC97-AAA6-17BC-B8185825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39" y="3180080"/>
            <a:ext cx="3444783" cy="19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5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95A50-C009-CEF1-E85D-E1113590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Lekce první (</a:t>
            </a:r>
            <a:r>
              <a:rPr lang="cs-CZ" dirty="0" err="1"/>
              <a:t>Lesson</a:t>
            </a:r>
            <a:r>
              <a:rPr lang="cs-CZ" dirty="0"/>
              <a:t> 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ECCD0F-23CB-43D5-C5CA-90ACB976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785360" cy="4510678"/>
          </a:xfrm>
        </p:spPr>
        <p:txBody>
          <a:bodyPr>
            <a:normAutofit/>
          </a:bodyPr>
          <a:lstStyle/>
          <a:p>
            <a:r>
              <a:rPr lang="cs-CZ" sz="2800" dirty="0"/>
              <a:t>Ahoj!			</a:t>
            </a:r>
          </a:p>
          <a:p>
            <a:r>
              <a:rPr lang="cs-CZ" sz="2800" dirty="0"/>
              <a:t>Jmenuji se (Karel)</a:t>
            </a:r>
          </a:p>
          <a:p>
            <a:r>
              <a:rPr lang="cs-CZ" sz="2800" dirty="0"/>
              <a:t>Co?</a:t>
            </a:r>
          </a:p>
          <a:p>
            <a:r>
              <a:rPr lang="cs-CZ" sz="2800" dirty="0"/>
              <a:t>Jedno pivo, prosím!</a:t>
            </a:r>
          </a:p>
          <a:p>
            <a:r>
              <a:rPr lang="cs-CZ" sz="2800" dirty="0"/>
              <a:t>Smažený sýr, smažený řízek</a:t>
            </a:r>
          </a:p>
          <a:p>
            <a:r>
              <a:rPr lang="cs-CZ" sz="2800" dirty="0"/>
              <a:t>Guláš se šesti</a:t>
            </a:r>
          </a:p>
          <a:p>
            <a:r>
              <a:rPr lang="cs-CZ" sz="2800" dirty="0"/>
              <a:t>Ponožky v sandálech</a:t>
            </a:r>
          </a:p>
          <a:p>
            <a:r>
              <a:rPr lang="cs-CZ" sz="2800" dirty="0"/>
              <a:t>Mé vznášedlo je plné úhořů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2F9E0F1-EA59-DA7A-F526-675F0E3CA43D}"/>
              </a:ext>
            </a:extLst>
          </p:cNvPr>
          <p:cNvSpPr txBox="1">
            <a:spLocks/>
          </p:cNvSpPr>
          <p:nvPr/>
        </p:nvSpPr>
        <p:spPr>
          <a:xfrm>
            <a:off x="6228080" y="1845733"/>
            <a:ext cx="5069840" cy="45106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err="1"/>
              <a:t>Hi</a:t>
            </a:r>
            <a:r>
              <a:rPr lang="cs-CZ" sz="2800" dirty="0"/>
              <a:t>! (</a:t>
            </a:r>
            <a:r>
              <a:rPr lang="cs-CZ" sz="2800" dirty="0" err="1"/>
              <a:t>or</a:t>
            </a:r>
            <a:r>
              <a:rPr lang="cs-CZ" sz="2800" dirty="0"/>
              <a:t> </a:t>
            </a:r>
            <a:r>
              <a:rPr lang="cs-CZ" sz="2800" dirty="0" err="1"/>
              <a:t>Bye</a:t>
            </a:r>
            <a:r>
              <a:rPr lang="cs-CZ" sz="2800" dirty="0"/>
              <a:t>!)</a:t>
            </a:r>
          </a:p>
          <a:p>
            <a:r>
              <a:rPr lang="cs-CZ" sz="2800" dirty="0"/>
              <a:t>My </a:t>
            </a:r>
            <a:r>
              <a:rPr lang="cs-CZ" sz="2800" dirty="0" err="1"/>
              <a:t>name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(Karel)</a:t>
            </a:r>
          </a:p>
          <a:p>
            <a:r>
              <a:rPr lang="cs-CZ" sz="2800" dirty="0" err="1"/>
              <a:t>What</a:t>
            </a:r>
            <a:r>
              <a:rPr lang="cs-CZ" sz="2800" dirty="0"/>
              <a:t>?</a:t>
            </a:r>
          </a:p>
          <a:p>
            <a:r>
              <a:rPr lang="cs-CZ" sz="2800" dirty="0" err="1"/>
              <a:t>One</a:t>
            </a:r>
            <a:r>
              <a:rPr lang="cs-CZ" sz="2800" dirty="0"/>
              <a:t> </a:t>
            </a:r>
            <a:r>
              <a:rPr lang="cs-CZ" sz="2800" dirty="0" err="1"/>
              <a:t>beer</a:t>
            </a:r>
            <a:r>
              <a:rPr lang="cs-CZ" sz="2800" dirty="0"/>
              <a:t>, </a:t>
            </a:r>
            <a:r>
              <a:rPr lang="cs-CZ" sz="2800" dirty="0" err="1"/>
              <a:t>please</a:t>
            </a:r>
            <a:r>
              <a:rPr lang="cs-CZ" sz="2800" dirty="0"/>
              <a:t>!</a:t>
            </a:r>
          </a:p>
          <a:p>
            <a:r>
              <a:rPr lang="cs-CZ" sz="2800" dirty="0"/>
              <a:t>Fried cheese, </a:t>
            </a:r>
            <a:r>
              <a:rPr lang="cs-CZ" sz="2800" dirty="0" err="1"/>
              <a:t>fried</a:t>
            </a:r>
            <a:r>
              <a:rPr lang="cs-CZ" sz="2800" dirty="0"/>
              <a:t> </a:t>
            </a:r>
            <a:r>
              <a:rPr lang="cs-CZ" sz="2800" dirty="0" err="1"/>
              <a:t>schnitzel</a:t>
            </a:r>
            <a:endParaRPr lang="cs-CZ" sz="2800" dirty="0"/>
          </a:p>
          <a:p>
            <a:r>
              <a:rPr lang="cs-CZ" sz="2800" dirty="0" err="1"/>
              <a:t>Goulash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six</a:t>
            </a:r>
            <a:r>
              <a:rPr lang="cs-CZ" sz="2800" dirty="0"/>
              <a:t> (</a:t>
            </a:r>
            <a:r>
              <a:rPr lang="cs-CZ" sz="2800" dirty="0" err="1"/>
              <a:t>dumplings</a:t>
            </a:r>
            <a:r>
              <a:rPr lang="cs-CZ" sz="2800" dirty="0"/>
              <a:t>)</a:t>
            </a:r>
          </a:p>
          <a:p>
            <a:r>
              <a:rPr lang="cs-CZ" sz="2800" dirty="0" err="1"/>
              <a:t>Socks</a:t>
            </a:r>
            <a:r>
              <a:rPr lang="cs-CZ" sz="2800" dirty="0"/>
              <a:t> in </a:t>
            </a:r>
            <a:r>
              <a:rPr lang="cs-CZ" sz="2800" dirty="0" err="1"/>
              <a:t>sandals</a:t>
            </a:r>
            <a:endParaRPr lang="cs-CZ" sz="2800" dirty="0"/>
          </a:p>
          <a:p>
            <a:r>
              <a:rPr lang="cs-CZ" sz="2800" dirty="0"/>
              <a:t>My </a:t>
            </a:r>
            <a:r>
              <a:rPr lang="cs-CZ" sz="2800" dirty="0" err="1"/>
              <a:t>hovercraft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full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eels</a:t>
            </a:r>
            <a:r>
              <a:rPr lang="cs-CZ" sz="2800" dirty="0"/>
              <a:t>	</a:t>
            </a:r>
          </a:p>
        </p:txBody>
      </p:sp>
      <p:pic>
        <p:nvPicPr>
          <p:cNvPr id="1026" name="Picture 2" descr="Nejlepší smažený sýr: Jak ho udělat, aby nevytekl? | Kupi.cz">
            <a:extLst>
              <a:ext uri="{FF2B5EF4-FFF2-40B4-BE49-F238E27FC236}">
                <a16:creationId xmlns:a16="http://schemas.microsoft.com/office/drawing/2014/main" id="{619A7814-D899-5914-B9BA-31877B74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310470"/>
            <a:ext cx="5715001" cy="28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na nejkřupavější smažený řízek – Cesta na talíř">
            <a:extLst>
              <a:ext uri="{FF2B5EF4-FFF2-40B4-BE49-F238E27FC236}">
                <a16:creationId xmlns:a16="http://schemas.microsoft.com/office/drawing/2014/main" id="{1D74842B-BAFE-C7AA-D95D-9CD7B5C4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8" y="3429000"/>
            <a:ext cx="5715001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uláš se šesti: Jak se české země podílely na rozšíření jeho slávy? |  Blesk.cz">
            <a:extLst>
              <a:ext uri="{FF2B5EF4-FFF2-40B4-BE49-F238E27FC236}">
                <a16:creationId xmlns:a16="http://schemas.microsoft.com/office/drawing/2014/main" id="{3B8A4380-821F-8A40-51A1-14CB0203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54" y="1405466"/>
            <a:ext cx="65722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>
            <a:extLst>
              <a:ext uri="{FF2B5EF4-FFF2-40B4-BE49-F238E27FC236}">
                <a16:creationId xmlns:a16="http://schemas.microsoft.com/office/drawing/2014/main" id="{A56A9790-FF78-C2E2-3E20-3392B2FA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82" y="1085540"/>
            <a:ext cx="6970395" cy="436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4593</TotalTime>
  <Words>1999</Words>
  <Application>Microsoft Office PowerPoint</Application>
  <PresentationFormat>Širokoúhlá obrazovka</PresentationFormat>
  <Paragraphs>254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Retrospektiva</vt:lpstr>
      <vt:lpstr>Czech language</vt:lpstr>
      <vt:lpstr>Ček lenguidž</vt:lpstr>
      <vt:lpstr>Český jazyk</vt:lpstr>
      <vt:lpstr>Prezentace aplikace PowerPoint</vt:lpstr>
      <vt:lpstr>Prezentace aplikace PowerPoint</vt:lpstr>
      <vt:lpstr>Prezentace aplikace PowerPoint</vt:lpstr>
      <vt:lpstr>Prezentace aplikace PowerPoint</vt:lpstr>
      <vt:lpstr>Lekce první (Lesson 1)</vt:lpstr>
      <vt:lpstr>Lekce první (Lesson 1)</vt:lpstr>
      <vt:lpstr>Čeština je lehká (Czech is easy)</vt:lpstr>
      <vt:lpstr>Čeština NENÍ lehká (Czech is NOT easy)</vt:lpstr>
      <vt:lpstr>Abeceda (The Alphabet)</vt:lpstr>
      <vt:lpstr>Abeceda (The Alphabet)</vt:lpstr>
      <vt:lpstr>Abeceda (The Alphabet)</vt:lpstr>
      <vt:lpstr>Bez samohlásek (Without vowels)</vt:lpstr>
      <vt:lpstr>Abeceda (The Alphabet)</vt:lpstr>
      <vt:lpstr>Abeceda (The Alphabet)</vt:lpstr>
      <vt:lpstr>Lekce druhá (Lesson 2): I vs Y</vt:lpstr>
      <vt:lpstr>Abeceda (The Alphabet)</vt:lpstr>
      <vt:lpstr>Abeceda (The Alphabet)</vt:lpstr>
      <vt:lpstr>Prezentace aplikace PowerPoint</vt:lpstr>
      <vt:lpstr>Lekce tŘetí (Lesson 3)</vt:lpstr>
      <vt:lpstr>Lekce čtvrtá (Lesson 4) – Metro pro krtky</vt:lpstr>
      <vt:lpstr>Prezentace aplikace PowerPoint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Lekce pátá (Lesson 5) – Číslovky (Numerals)</vt:lpstr>
      <vt:lpstr>Prezentace aplikace PowerPoint</vt:lpstr>
      <vt:lpstr>Prezentace aplikace PowerPoint</vt:lpstr>
      <vt:lpstr>Final revision</vt:lpstr>
      <vt:lpstr>Prezentace aplikace PowerPoint</vt:lpstr>
      <vt:lpstr>Zpívejte s námi! (Sing along!)</vt:lpstr>
      <vt:lpstr>Zpívejte s námi! (Sing along!)</vt:lpstr>
      <vt:lpstr>Zpívejte s námi! (Sing along!)</vt:lpstr>
      <vt:lpstr>Zpívejte s námi! (Sing along!)</vt:lpstr>
      <vt:lpstr>Zpívejte s námi! (Sing along!)</vt:lpstr>
      <vt:lpstr>Zpívejte s námi! (Sing along!)</vt:lpstr>
      <vt:lpstr>Zpívejte s námi! (Sing along!)</vt:lpstr>
      <vt:lpstr>Resources</vt:lpstr>
      <vt:lpstr>Pictures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language</dc:title>
  <dc:creator>Jakub Petr</dc:creator>
  <cp:lastModifiedBy>Jakub Petr</cp:lastModifiedBy>
  <cp:revision>28</cp:revision>
  <dcterms:created xsi:type="dcterms:W3CDTF">2023-06-19T18:20:20Z</dcterms:created>
  <dcterms:modified xsi:type="dcterms:W3CDTF">2023-06-24T15:15:16Z</dcterms:modified>
</cp:coreProperties>
</file>